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7" r:id="rId2"/>
    <p:sldId id="406" r:id="rId3"/>
    <p:sldId id="401" r:id="rId4"/>
    <p:sldId id="363" r:id="rId5"/>
    <p:sldId id="371" r:id="rId6"/>
    <p:sldId id="364" r:id="rId7"/>
    <p:sldId id="403" r:id="rId8"/>
    <p:sldId id="362" r:id="rId9"/>
    <p:sldId id="374" r:id="rId10"/>
    <p:sldId id="405" r:id="rId11"/>
    <p:sldId id="404" r:id="rId12"/>
    <p:sldId id="397" r:id="rId13"/>
    <p:sldId id="398" r:id="rId14"/>
    <p:sldId id="399" r:id="rId15"/>
    <p:sldId id="412" r:id="rId16"/>
    <p:sldId id="400" r:id="rId17"/>
    <p:sldId id="408" r:id="rId18"/>
    <p:sldId id="409" r:id="rId19"/>
    <p:sldId id="410" r:id="rId20"/>
    <p:sldId id="395" r:id="rId21"/>
    <p:sldId id="396" r:id="rId22"/>
    <p:sldId id="413" r:id="rId23"/>
    <p:sldId id="411" r:id="rId24"/>
    <p:sldId id="373" r:id="rId25"/>
    <p:sldId id="387" r:id="rId26"/>
    <p:sldId id="377" r:id="rId27"/>
    <p:sldId id="414" r:id="rId28"/>
    <p:sldId id="367" r:id="rId29"/>
    <p:sldId id="385" r:id="rId30"/>
    <p:sldId id="376" r:id="rId31"/>
    <p:sldId id="386" r:id="rId32"/>
    <p:sldId id="388" r:id="rId33"/>
    <p:sldId id="384" r:id="rId34"/>
    <p:sldId id="407" r:id="rId35"/>
    <p:sldId id="390" r:id="rId36"/>
    <p:sldId id="420" r:id="rId37"/>
    <p:sldId id="391" r:id="rId38"/>
    <p:sldId id="392" r:id="rId39"/>
    <p:sldId id="393" r:id="rId40"/>
    <p:sldId id="402" r:id="rId41"/>
    <p:sldId id="365" r:id="rId42"/>
    <p:sldId id="369" r:id="rId43"/>
    <p:sldId id="375" r:id="rId44"/>
    <p:sldId id="372" r:id="rId45"/>
    <p:sldId id="381" r:id="rId46"/>
    <p:sldId id="382" r:id="rId47"/>
    <p:sldId id="378" r:id="rId48"/>
    <p:sldId id="379" r:id="rId49"/>
    <p:sldId id="336" r:id="rId50"/>
    <p:sldId id="366" r:id="rId51"/>
    <p:sldId id="383" r:id="rId52"/>
    <p:sldId id="416" r:id="rId53"/>
    <p:sldId id="418" r:id="rId54"/>
    <p:sldId id="419" r:id="rId55"/>
    <p:sldId id="417" r:id="rId56"/>
    <p:sldId id="380" r:id="rId57"/>
    <p:sldId id="370" r:id="rId58"/>
    <p:sldId id="354" r:id="rId5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0" autoAdjust="0"/>
    <p:restoredTop sz="91202" autoAdjust="0"/>
  </p:normalViewPr>
  <p:slideViewPr>
    <p:cSldViewPr>
      <p:cViewPr>
        <p:scale>
          <a:sx n="98" d="100"/>
          <a:sy n="98" d="100"/>
        </p:scale>
        <p:origin x="1032" y="3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51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97127-D869-469F-80F2-6B0F79351C4A}" type="datetimeFigureOut">
              <a:rPr lang="it-IT" smtClean="0"/>
              <a:t>18/03/16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D4727-B8B8-4505-8B4E-8BFC58769C7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2674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8294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41E0957-4EF3-4D4F-B814-445EFC1EB8A2}" type="slidenum">
              <a:rPr lang="it-IT" altLang="it-IT" smtClean="0">
                <a:ea typeface="MS PGothic" pitchFamily="34" charset="-128"/>
              </a:rPr>
              <a:pPr>
                <a:defRPr/>
              </a:pPr>
              <a:t>12</a:t>
            </a:fld>
            <a:endParaRPr lang="it-IT" altLang="it-IT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4352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8397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E1F3636-2B5E-4B53-AE0B-BE0B295175B3}" type="slidenum">
              <a:rPr lang="it-IT" altLang="it-IT" smtClean="0">
                <a:ea typeface="MS PGothic" pitchFamily="34" charset="-128"/>
              </a:rPr>
              <a:pPr>
                <a:defRPr/>
              </a:pPr>
              <a:t>14</a:t>
            </a:fld>
            <a:endParaRPr lang="it-IT" altLang="it-IT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2361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it-IT" dirty="0"/>
          </a:p>
        </p:txBody>
      </p:sp>
      <p:sp>
        <p:nvSpPr>
          <p:cNvPr id="8090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099F840-8805-48B5-AEAE-66AC9EE37702}" type="slidenum">
              <a:rPr lang="it-IT" altLang="it-IT" smtClean="0">
                <a:ea typeface="MS PGothic" pitchFamily="34" charset="-128"/>
              </a:rPr>
              <a:pPr>
                <a:defRPr/>
              </a:pPr>
              <a:t>20</a:t>
            </a:fld>
            <a:endParaRPr lang="it-IT" altLang="it-IT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4724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smtClean="0"/>
              <a:t>VEDI PAPER AXOLOTL</a:t>
            </a:r>
          </a:p>
        </p:txBody>
      </p:sp>
      <p:sp>
        <p:nvSpPr>
          <p:cNvPr id="819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A67D410-879C-416D-AB8C-EB76A778DB5C}" type="slidenum">
              <a:rPr lang="it-IT" altLang="it-IT" smtClean="0">
                <a:ea typeface="MS PGothic" pitchFamily="34" charset="-128"/>
              </a:rPr>
              <a:pPr>
                <a:defRPr/>
              </a:pPr>
              <a:t>21</a:t>
            </a:fld>
            <a:endParaRPr lang="it-IT" altLang="it-IT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419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D4727-B8B8-4505-8B4E-8BFC58769C78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4648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  <p:sp>
        <p:nvSpPr>
          <p:cNvPr id="14643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9pPr>
          </a:lstStyle>
          <a:p>
            <a:fld id="{F830E962-EAFC-491A-8E24-63DD1D254BD1}" type="slidenum">
              <a:rPr lang="it-IT" altLang="it-IT" sz="1200" smtClean="0"/>
              <a:pPr/>
              <a:t>53</a:t>
            </a:fld>
            <a:endParaRPr lang="it-IT" altLang="it-IT" sz="1200" smtClean="0"/>
          </a:p>
        </p:txBody>
      </p:sp>
    </p:spTree>
    <p:extLst>
      <p:ext uri="{BB962C8B-B14F-4D97-AF65-F5344CB8AC3E}">
        <p14:creationId xmlns:p14="http://schemas.microsoft.com/office/powerpoint/2010/main" val="764415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  <p:sp>
        <p:nvSpPr>
          <p:cNvPr id="14746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9pPr>
          </a:lstStyle>
          <a:p>
            <a:fld id="{F17FE1BA-0B52-4A20-812E-4BB04E9C46EA}" type="slidenum">
              <a:rPr lang="it-IT" altLang="it-IT" sz="1200" smtClean="0"/>
              <a:pPr/>
              <a:t>54</a:t>
            </a:fld>
            <a:endParaRPr lang="it-IT" altLang="it-IT" sz="1200" smtClean="0"/>
          </a:p>
        </p:txBody>
      </p:sp>
    </p:spTree>
    <p:extLst>
      <p:ext uri="{BB962C8B-B14F-4D97-AF65-F5344CB8AC3E}">
        <p14:creationId xmlns:p14="http://schemas.microsoft.com/office/powerpoint/2010/main" val="1283846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3207-99CD-49DD-83A2-FFEACF4D4ABC}" type="datetimeFigureOut">
              <a:rPr lang="it-IT" smtClean="0"/>
              <a:t>18/03/16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F2AE-1340-4264-A2F7-3A198308629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4835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3207-99CD-49DD-83A2-FFEACF4D4ABC}" type="datetimeFigureOut">
              <a:rPr lang="it-IT" smtClean="0"/>
              <a:t>18/03/16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F2AE-1340-4264-A2F7-3A198308629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2911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3207-99CD-49DD-83A2-FFEACF4D4ABC}" type="datetimeFigureOut">
              <a:rPr lang="it-IT" smtClean="0"/>
              <a:t>18/03/16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F2AE-1340-4264-A2F7-3A198308629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7235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95AFE-928A-44FA-BE42-D2100D13BF44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0257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3207-99CD-49DD-83A2-FFEACF4D4ABC}" type="datetimeFigureOut">
              <a:rPr lang="it-IT" smtClean="0"/>
              <a:t>18/03/16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F2AE-1340-4264-A2F7-3A198308629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8844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3207-99CD-49DD-83A2-FFEACF4D4ABC}" type="datetimeFigureOut">
              <a:rPr lang="it-IT" smtClean="0"/>
              <a:t>18/03/16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F2AE-1340-4264-A2F7-3A198308629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5857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3207-99CD-49DD-83A2-FFEACF4D4ABC}" type="datetimeFigureOut">
              <a:rPr lang="it-IT" smtClean="0"/>
              <a:t>18/03/16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F2AE-1340-4264-A2F7-3A198308629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8147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3207-99CD-49DD-83A2-FFEACF4D4ABC}" type="datetimeFigureOut">
              <a:rPr lang="it-IT" smtClean="0"/>
              <a:t>18/03/16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F2AE-1340-4264-A2F7-3A198308629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127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3207-99CD-49DD-83A2-FFEACF4D4ABC}" type="datetimeFigureOut">
              <a:rPr lang="it-IT" smtClean="0"/>
              <a:t>18/03/16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F2AE-1340-4264-A2F7-3A198308629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0631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3207-99CD-49DD-83A2-FFEACF4D4ABC}" type="datetimeFigureOut">
              <a:rPr lang="it-IT" smtClean="0"/>
              <a:t>18/03/16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F2AE-1340-4264-A2F7-3A198308629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0014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3207-99CD-49DD-83A2-FFEACF4D4ABC}" type="datetimeFigureOut">
              <a:rPr lang="it-IT" smtClean="0"/>
              <a:t>18/03/16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F2AE-1340-4264-A2F7-3A198308629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8879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3207-99CD-49DD-83A2-FFEACF4D4ABC}" type="datetimeFigureOut">
              <a:rPr lang="it-IT" smtClean="0"/>
              <a:t>18/03/16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F2AE-1340-4264-A2F7-3A198308629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6304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63207-99CD-49DD-83A2-FFEACF4D4ABC}" type="datetimeFigureOut">
              <a:rPr lang="it-IT" smtClean="0"/>
              <a:t>18/03/16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5F2AE-1340-4264-A2F7-3A198308629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138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source=images&amp;cd=&amp;cad=rja&amp;uact=8&amp;docid=tCej2fpsdVWZxM&amp;tbnid=J_Q7E1fcaZ4jpM:&amp;ved=0CAUQjRw&amp;url=http://pearsonlab.ca/?page_id=6&amp;ei=4aNjU_mnD87XPeq3gLgN&amp;bvm=bv.65788261,d.ZGU&amp;psig=AFQjCNGlNOcff53PUstWc-udaaQ1JyqFJw&amp;ust=1399125312781064" TargetMode="External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hyperlink" Target="http://planaria.neuro.utah.edu/stem_cell_lineage.php?category=3" TargetMode="External"/><Relationship Id="rId5" Type="http://schemas.openxmlformats.org/officeDocument/2006/relationships/hyperlink" Target="http://planaria.neuro.utah.edu/stem_cell_lineage.php?category=2" TargetMode="External"/><Relationship Id="rId6" Type="http://schemas.openxmlformats.org/officeDocument/2006/relationships/hyperlink" Target="http://planaria.neuro.utah.edu/stem_cell_lineage.php?category=1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oogle.it/url?sa=i&amp;rct=j&amp;q=&amp;esrc=s&amp;source=images&amp;cd=&amp;cad=rja&amp;uact=8&amp;docid=KRAIF8ivb92HdM&amp;tbnid=NqQZGLKvVGDIcM:&amp;ved=0CAUQjRw&amp;url=http://planaria.neuro.utah.edu/stem_cell_lineage.php&amp;ei=UaZjU7rnCsWsPe7YgPgD&amp;psig=AFQjCNHrNZrLXvS76ePIzMIrWugJe4xriQ&amp;ust=1399125960058958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vbio.biology.gatech.edu/?attachment_id=11178" TargetMode="External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6" Type="http://schemas.openxmlformats.org/officeDocument/2006/relationships/image" Target="../media/image67.jpeg"/><Relationship Id="rId7" Type="http://schemas.openxmlformats.org/officeDocument/2006/relationships/image" Target="../media/image6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11" y="309075"/>
            <a:ext cx="6930073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07504" y="2636912"/>
            <a:ext cx="874521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</a:rPr>
              <a:t>1. VIVENTE NON VIVENTE (20 febbraio 2016)</a:t>
            </a:r>
          </a:p>
          <a:p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</a:rPr>
              <a:t>2. NATURALE – ARTIFICIALE (5 marzo 2016)</a:t>
            </a:r>
          </a:p>
          <a:p>
            <a:r>
              <a:rPr lang="it-IT" sz="3800" dirty="0" smtClean="0">
                <a:solidFill>
                  <a:srgbClr val="FF0000"/>
                </a:solidFill>
              </a:rPr>
              <a:t>3. SESSUATO</a:t>
            </a:r>
            <a:r>
              <a:rPr lang="it-IT" sz="3800" dirty="0">
                <a:solidFill>
                  <a:srgbClr val="FF0000"/>
                </a:solidFill>
              </a:rPr>
              <a:t> </a:t>
            </a:r>
            <a:r>
              <a:rPr lang="it-IT" sz="3800" dirty="0" smtClean="0">
                <a:solidFill>
                  <a:srgbClr val="FF0000"/>
                </a:solidFill>
              </a:rPr>
              <a:t>– ASESSUATO (19 marzo 2016)</a:t>
            </a:r>
          </a:p>
          <a:p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</a:rPr>
              <a:t>4. UMANO  – POST UMANO (2 aprile 2016)</a:t>
            </a:r>
          </a:p>
          <a:p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</a:rPr>
              <a:t>5. UGUAGLIANZA – INEGUAGLIANZA (16 aprile 2016)</a:t>
            </a:r>
            <a:endParaRPr lang="it-IT" sz="2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28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64991"/>
            <a:ext cx="7787067" cy="629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7504" y="44624"/>
            <a:ext cx="7460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Celenterati (polipi, meduse, anemoni di mare, madrepore)</a:t>
            </a:r>
            <a:endParaRPr lang="it-IT" sz="2400" dirty="0"/>
          </a:p>
        </p:txBody>
      </p:sp>
      <p:grpSp>
        <p:nvGrpSpPr>
          <p:cNvPr id="11" name="Gruppo 10"/>
          <p:cNvGrpSpPr/>
          <p:nvPr/>
        </p:nvGrpSpPr>
        <p:grpSpPr>
          <a:xfrm>
            <a:off x="6971173" y="2348880"/>
            <a:ext cx="2004400" cy="496854"/>
            <a:chOff x="6971173" y="2348880"/>
            <a:chExt cx="2004400" cy="496854"/>
          </a:xfrm>
        </p:grpSpPr>
        <p:cxnSp>
          <p:nvCxnSpPr>
            <p:cNvPr id="4" name="Connettore 2 3"/>
            <p:cNvCxnSpPr/>
            <p:nvPr/>
          </p:nvCxnSpPr>
          <p:spPr>
            <a:xfrm flipH="1">
              <a:off x="6971173" y="2709525"/>
              <a:ext cx="576064" cy="136209"/>
            </a:xfrm>
            <a:prstGeom prst="straightConnector1">
              <a:avLst/>
            </a:prstGeom>
            <a:ln w="666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asellaDiTesto 4"/>
            <p:cNvSpPr txBox="1"/>
            <p:nvPr/>
          </p:nvSpPr>
          <p:spPr>
            <a:xfrm>
              <a:off x="7567944" y="2348880"/>
              <a:ext cx="1407629" cy="369332"/>
            </a:xfrm>
            <a:prstGeom prst="rect">
              <a:avLst/>
            </a:prstGeom>
            <a:noFill/>
            <a:ln w="666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Via sessuata!</a:t>
              </a:r>
              <a:endParaRPr lang="it-IT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301194" y="4355156"/>
            <a:ext cx="2065908" cy="593998"/>
            <a:chOff x="301194" y="4355156"/>
            <a:chExt cx="2065908" cy="593998"/>
          </a:xfrm>
        </p:grpSpPr>
        <p:cxnSp>
          <p:nvCxnSpPr>
            <p:cNvPr id="8" name="Connettore 2 7"/>
            <p:cNvCxnSpPr/>
            <p:nvPr/>
          </p:nvCxnSpPr>
          <p:spPr>
            <a:xfrm flipV="1">
              <a:off x="1819430" y="4355156"/>
              <a:ext cx="547672" cy="233123"/>
            </a:xfrm>
            <a:prstGeom prst="straightConnector1">
              <a:avLst/>
            </a:prstGeom>
            <a:ln w="666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/>
            <p:cNvSpPr txBox="1"/>
            <p:nvPr/>
          </p:nvSpPr>
          <p:spPr>
            <a:xfrm>
              <a:off x="301194" y="4579822"/>
              <a:ext cx="1518236" cy="369332"/>
            </a:xfrm>
            <a:prstGeom prst="rect">
              <a:avLst/>
            </a:prstGeom>
            <a:noFill/>
            <a:ln w="666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Via asessuata!</a:t>
              </a:r>
              <a:endParaRPr lang="it-IT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910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09870" y="148858"/>
            <a:ext cx="3699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dirty="0" smtClean="0">
                <a:solidFill>
                  <a:srgbClr val="FF0000"/>
                </a:solidFill>
              </a:rPr>
              <a:t>Frammentazione</a:t>
            </a:r>
            <a:endParaRPr lang="it-IT" sz="4000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493" y="1340768"/>
            <a:ext cx="6134100" cy="4787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32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pearsonlab.ca/images/planaria_regeneration_series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3" y="722313"/>
            <a:ext cx="63500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ttangolo 3"/>
          <p:cNvSpPr>
            <a:spLocks noChangeArrowheads="1"/>
          </p:cNvSpPr>
          <p:nvPr/>
        </p:nvSpPr>
        <p:spPr bwMode="auto">
          <a:xfrm>
            <a:off x="2987824" y="6165304"/>
            <a:ext cx="3868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it-IT" altLang="it-IT" dirty="0">
                <a:latin typeface="Tahoma" pitchFamily="34" charset="0"/>
                <a:cs typeface="Tahoma" pitchFamily="34" charset="0"/>
              </a:rPr>
              <a:t>Planaria (</a:t>
            </a:r>
            <a:r>
              <a:rPr lang="it-IT" altLang="it-IT" i="1" dirty="0" err="1">
                <a:latin typeface="Tahoma" pitchFamily="34" charset="0"/>
                <a:cs typeface="Tahoma" pitchFamily="34" charset="0"/>
              </a:rPr>
              <a:t>Schmidtea</a:t>
            </a:r>
            <a:r>
              <a:rPr lang="it-IT" altLang="it-IT" i="1" dirty="0">
                <a:latin typeface="Tahoma" pitchFamily="34" charset="0"/>
                <a:cs typeface="Tahoma" pitchFamily="34" charset="0"/>
              </a:rPr>
              <a:t> mediterranea</a:t>
            </a:r>
            <a:r>
              <a:rPr lang="it-IT" altLang="it-IT" dirty="0">
                <a:latin typeface="Tahoma" pitchFamily="34" charset="0"/>
                <a:cs typeface="Tahoma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37159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 descr="data:image/jpeg;base64,/9j/4AAQSkZJRgABAQAAAQABAAD/2wCEAAkGBhQSEBUUExQUFRMWFRUYFBYYFhYWGBgYGxcWGhgYFhgYHCcgFxojGxUZHzEgJCcqLCwsGh4xNTAqNScrLioBCQoKDgwOGg8PGi4kHyUuMjU1LDUyNjQpMyosKi0sNDU1KzQ2NTQ0KSwtNC00LDUzLCw1LTUtLDQvMiksLDIsLP/AABEIALcBFAMBIgACEQEDEQH/xAAbAAEAAgMBAQAAAAAAAAAAAAAABAUCAwYBB//EAEYQAAIBAwIEBAIFCgMHAwUAAAECEQADEgQhBRMxQQYiUWEycQcjM4GRFBVCUlSSlKGx0WJykxYXJERTY4I00uFDc6Kywf/EABoBAQADAQEBAAAAAAAAAAAAAAACAwQFAQb/xAA1EQABAwMCBAQEBQQDAQAAAAABAAIRAwQhEjEFQVFhEyJxgZGxwfAUMqHR4RUkQlIWcvEG/9oADAMBAAIRAxEAPwD4bSlKIlKUoiUpSiJSlKIlKUoiUpSiJSlKIlKVktsnoCflvRFjSth07DqrfgawiiLylKURKUpREpSlESlKURKUpREpSlESlKURKUpREpSlESlKURKUrfodE964tu2pZ3ICgdzRFoq24R4V1Op+ysuw/WIxT95oFfU/D3gLTaK1zb4W5dAlnYSq+yL89piT7Vs4v4rJKfk7eQAZNiIBnocu0R0/W67VkfcjZoXStuHVK5gffuua0P0UpbXmau/AESloTuegyI6+wWuhscI4ZYRGWwr5TBZTcbbqSHO3yH3CqRQ8EfrR2jIAzlPzDCZgeb3qR+ZrsEqNgJ2cEgdxG4nYmB69iazPrOO5XVNjZ2xAr1ADPUTEe8ZVnqjw+6WtvprYTcLcVACT7YDJZjY/jFcXxvwFaVgdPqAytuFZWyUe7AR26EA+1dPp+AscCxChi0GSWGxI2OxJE96z1uhtoYhpCyvmADMCylpiYkdvl2kyovqPdpp5Kw3FfhTDlxMbxt03xuf4XCWPBhJhrgHyUt0MHqRUtvBVqPLedye/LCLj3PxEzuNiB1+6u31Ojso6+RgMSXhj07RBhhIMx6bVv1PC0sgTaBlvKCxIVQQSpHYxtAnbvtVwNw8tAafNt3WUXvDGy403+X80kQNt+fX724jhfguxcdQ73QGkeXEmVBJ2x3BxPyrYPDOlWAEczJBe7Ow9kVd9x39a7bRurYMoVGAOZGJJI2323We56bDaa0WHXzZJba2Gfc24ybLy7BSCcQdo2E+u8R+IcXNgyOXPeFU3iVm12o0MECPMYkTMnoR8FQ6HR2k81vTWo/xWzcxH6wLyT26z16Vb6fi2pVPKITOFcWlG/wCqAFiOvbt1rb+cCAAoBVHOOzCNyATPRRPoOo3nrKXWEpzGDzzQCVML8PQSYPk6yDvPtXtS1ugAXN3xvOTslPj1CdIoNx67DE+ndRbninUBiGChtxgy7Lt1kbnseveta+KmaA1qw3Ubr12mev8ALvBNe3LpZsmQunMjFiMT1Ikjp5fb26bV5fEjmOBgc1UFsvKCRj06KSNyO0zNX/02sNyPj/l/r6/cqTePWxDQ6hJG+SBpx5v+pz32Wq/xhH2Gm0wnaeUrEEdT0iDHcbSOtaE1VqRnpNI3bHkqpPo0x6b9IipWo4pm0QAYAOHUnsPX12B7jrWLapzb84OMAnNIwGQAZQQADliNgRv6V7/Tq4A1ODSeRdneFBnH7R21tIjJEnlO/t05qvuNaLSul0qoZheSjEbdZx3O3yExFM7Rx/4XSEYyVWyvmjc77kbdxHQmrPh1zFi8EKNmgLbyB+EAwNyQOm+x6CpLcTUkjlhVyDsVIkRuI8u8R3jbb3rx9hdNdpaNUbwdv5Ujx6y0AigBOBJg9CdsidvfaFUhtNlB0WlKjdsVIMe3vsevX0FbtVo9EuoxOlsC0CFJxYNB6t12jfaOxrfc4gCxhbEg5K2I2gkR8W/Ukn1j0Fb1s2L7gzuVAYM7rJMEeaInc+xkekVRVt7miAXAwehlTp8XsKtXSKMCCDmYdy3j7KhcS8K8KuISs2j/ANvmZfuMDI94j3rmdT9HaFgNPq0ctGIdHTc9AzAEA/OO3qK6780JkEzbm5FTAEbTsDEbmIPvv7bb3htQGUC4PKCAxG533Iid8YjYbH76fFqU41TnqtBfw1+xcMkTAgEdV8t4p4U1On+0tNj+uvnQ/wDksiqivsLcOuhFAMqzMQFYgTAg9JkhTvG21Q9ZpM0/4nTrcDiBcdMGDbHyugVmkSesbTV7boHcL0cOZWn8NVa7MRsd4XyqldbxHwPkMtIxueXI2iDmI64NAF0D2gx2Nco6EEggggwQdiD6GtTXBwkLm1aT6TtLxBWNKUqSqSlKURKUpREpSlESvpn0W8LSzZua2768u3tJjYMQPUkhfuNfM6+sXb4t6OxphliltebHd2Ct23MMx+/5VnuHQ2Oq6HDrY3FYN5DJ9FlxTjty8bgDMbZeMYEYhgV26zspkVJ0XCurNBbYYdRlBO8dYB77eWNomsNBw5IDE8wwqjCQFedhcJAIMkdOm/WRVubtq2A2ovWrIQYh2JEyBEAKWckT5QvqZG1cwy46GrTxTiGfwlqYA/Mdp+vY9Sei0teVQBKqJxZYYk4kbtHQSO4Jhj8qrNXfydiN1LHYbIw6IRIhjHruZJ7Vt4rqbdwh9Pet3UKkZW28wIaWzR0VlbzCJEdh0IrVwzQC84thicnCrkJAB+KI/VGR3jpAM19JZWlG2pfianQziQIMz1xG/wBF8Lc631TQbvPWJkbT67czCaa3cOwmQWkBz8J80CYEdNtvh6GK8unJhmf0lBJU5AwBGO23aNtt/arnhfD7nOW04ITmlHIGInKGwbqTKAjc7op7CtPEby9xaIZjBXbAoAhUNJJBUA79jMebaNO+m88FjQQW4LYmDHPaRB/lanWgFrrc4iDJ1TBIkbbwSd8+yh6O8EvAkgorSTj5QI32O+W0dPiitem1LIx8qny7h1zD79WE9dvUnzHernh/DLTmzkpUXSQQHJIaIMhgPOrMjRBVlaY7VG1Wpa2icscpbgMssh2ZVt5fFuqg3SBHQhukV4ziVCtWNJokuAHmgAkF0zHPCmbOrSph7nQGkkaZJggCAD9eS0aBQLN12aDgUtwDBJUkrAksRAHyNatFfSGVwzKcWDKQuMZAkDoZB6e3yroDwp71pCUubglQhzxcEpcRi04qSgeTsJYTtBruLuioLQVLhCDG4paBLNkocgczcHzDy+btFRtuI0rl/hiS9x2B/Lp7/fOFKtaGgwPkBrW8xuXHMj5ey2XeAuUsvbm4rrsArEowPmQ7EDzEiWgSGmBUXXaa7zXtyCAzApbYYyCD5E2IC7iQoMgzV14fs3hYvWwD50S6gVvMMmht5ABZRtB/RPrULVcHZb4KrhurhIQsIiCFR4C7dXKjsJ6VzbfiDqVw+nXqNdonT5ZLshw79p9VpfaeJTBY1zS4iQHQQIjuIA5KPw/w6yrbd2ULm6ssZ3WYZeRVjBmIGWRaBEkbVE4jdf4WXEWyyjb4EnbIxDdBvsDMiJ36t0Y2eWxVLQ8x6M0yWLvccRMkkkKvWqqyNO32SXtQf1rYuOv+ptb/APyry1v7jxTWrDUdgJiBPbnGDutD+Gt8LwmHSCZPOfj3yq3RcL52Muio7oiqoluiIGUFvMJEnedmO8Vv4zq7aXWsiXtWfKoa4wIEQwXfy+cN5u+w6ATb2rV1d00uqX3F+0p/lqK9uaxxvdt65AP0jleA++09yPnVb6tWpcCrUbqaAQG6jjpmJwpiz0U9NNwBO5jc88HGVzV3Sst9lRpGUoc0CiMoJbYGQ3eerCO1XQ4JYa3KqoZptsttRcLMvmL23doRIuKDlOMAdYmw0d9LoytX2YAwYZWg+jAg4n2NbL+mLxk2UTGduy0TEwQgImB37VVdXVzXLDAaW7kEycc5GfpmFZRsGUtUZB5cgOgHJcfZ0HMu8uRm+SAwILqjlQJIiWGIn1Gw3qVxDggtLJfAMRCXIF0iIBNsDIKccZO/fEDeugscOVLgcWrDOCGn622ZkEEw7DqAfh7V5xFOYXyVlDlSwjmLKqoBV7fnX4R1tsOvrWqpxi5dcNI1NZAnYmZzEde45d1iZwmm2m4OaCcxv7c59Vzg4aCgaySzLJdRkhyLDHAGJ3YDbuQe+2LC5ZcNcE/GrZMWDlWgg4t5twe569966DhvDrazcW2r8pHYjmK7M/kKyF8yxjO6giNgZqv8QOZQhbOL5NmiNuTOwY3GES2UACTB7VfQ4k+6ufADQ9md4Bznft/HpTWsmUqJqg6XADaS2dtufffqoGl1ZBk3ACFJ8wdgGbfcQMO+4/pWzS3ZtFYcspLGZK9TiYJx32ER1O/vM0nh7K2zMrGB9ZLAYADIhl2LeQhhjElipIiap7bFeXdRgVYK0knY4glHWRB3PX0kdNrotb0vp0CQ8dgBInGOo/dZnsr2oFR8RzgnVn15Ardq+HjEvZy8oJfcr2JIAMb+2w2HrVLq+CWNYmNwi1qAPJekkPJ8qXdvcAN129oq90mqe65GwLAkiCFAAGPT4xuNj2J6VA4tZRTIJyZ4ZVA3+IHcQNiANuxExvPMcypbPDXHMA4zuvpOF37bsfhLiTJw7/IHbPb5fL5lxfg93TXTavIVYfgR6qe496hV9ht3U1uOn1NtX+IB/wD6q7Ehgw+X3xvO9fLON8JbTai5ZfqjET6jqrfeCDW6lVD/AFUbuzfav0vUGlKVcsaUpSiJSlKIsrayQPUgV9j8TtbF3BVxYY5PJ3MLiAOkxG5G8RXxy20EH0M19b8Q6oveyKiNsdolSBixbvI/rHaslzyXd4GJrn06/c+i28P4WyBGfZSArKs5bbwwInYqJA3k/ju4kqhFDKChd97gD5EGACryZj1E7D7/AHhGp5iqIPOGO/YopXr67bQd5g+491ulLZPMhklgBJHYd4G3zjEneaosjTFwDWOPn0/9XzvF33Dqz/EJDxjk30PpHxWq3pBcRQlqxaXzAoim2N8BLmIYGRHYFsTvGU06S7a1FvENmMDkAWDMR528wI7t19J2O9eafj+CMEFu27NiQtq2FYEMTJKGehBWe/zrRq9SVRXAxXEknC2VMMQYhNhAB+/8ek1l4JpOpjQdQALuomCeY+IPqshfbPHiayXeUkgdDG0Y+aseM6Vzc58orZ4sQSsXFthwyAzBdQIE/EDuZrHV2LjNOn+zyOIQqFUSTa26YcprZHbcnqTNjwvji287a2ke4zKOWAttyemFwhcWeTGIBxE54xU/VauxcbOLypAU3UKhCoJgkSWwEnzhehJnHevnKd/Wo1GB1KWtBAxPlO2MT2PPlzXU/DU3a9JI1HJBzj7ytFvVG3dlVVmKhWnZRcO6E9wQi3um5BA6EEU+s1Q1blmusCiMfsxhgNzgoYsOs+Yknb0gdXrE06JyS2BnMY5M4adrh2YzI6tM7gyJFVfD+BRL2ORdB2yDusf4cYcL22BHbYVXY39vTe64cC1/+LuXTfbZTuKXjkNcBpO4M+0R3WjT6c4W5BGmdiERifMwV/MywPKwTLEyCSWjeoGnZ3uH8oQctAxOSAKkdMWjcbdJMiuj0fhjCyyjFCShQKCUQoSV6wXJkgnbbbtNRrnDXuFkF2zzVK+RXPkHe4fLOY6L5YUnLcgR5bcTpUxU2JJ3g/H6E/vCsfT1aTJEHYbH17LHR61hmLcC4xHMYweUAPLbA6G4ASSDspZgZiK8v3UsW2czA8zHdndjsPd3JgD3IFV3AuF8tmbIMBKAhWUNGORht4DAqPkT3qXxdgotM3wJqLDP6BRcG59gxVj7Ctot6TKk03apjzRBPsdo5Kyg55p66jdLukypWh8PcyLmrAd+q2etq16AjpduDu7SJ+EAdb6lK1KSUpSiKu4lwK3eOZBS6B5byQtwe0/pr/hYFfaqzR33DtavRzbcGRstxDONxQeklSCv6JB6iCekrn+KsDrbQHVNPdL+yvctcsH5m25H+U1F4kL1pgrlOLaNrNwRcXz5kmSGI22aCOsz1M41u4b4mKWoZSxG6tkSACRsxImIk99o6dacUuKupLAljzASCIGSiSMp/wAPp7e9VmtZrjF28gbKfLCNB6AwJ26mZ9a+npURc0mNrNkQM/lM9I5iOfP1XyFau61rVHUHQQSNP5hHMk8jPLkd8K6u+JkaMrQLLJY5QVj9QxMx7iPXvWu3xdMjBuITvGWWXqWxZTO43Yt9/elsuylYKAAZLIyiQdjMQyyZ79DWNmwxUQAoHmkSSFPWdvVgJ96g7hVo4SQQOs5ydu3SU/qt2DEgu6RyA3kdd4H8LsTeS5YuWiWLXlRpDpc2UyJthUcL2PlY/OK18F4ZaRi969bUq1tlBbEnBmYqy3FBKk4HpMr278smhvIhZVIXKebupAJG4PePhkH+Umtp094qH83LDEFpYhmgdVn3IyPfvNcs8GhjqVO4hriJ556T1jutbuIanB7qJ1AEg9uvofdTOIWQl4FIYO91lEqysWuNGJVpC+cHeDv7EVlxDRcxMCSrqBygIgkgd433EdoiY9aq0xmQSpYEllBGQkAA+0YmDO5FT73EysELOawcwxAYAFl3OR+ISD0j8K+JUH0RTaTqgROxweYPb4+6lw11Svcf24h5MgCInnDu+Zn0ULw5xEWbwZyDMq+xJA2323G6rVb9MHDgTY1KwQ4KMR0MeZD+Bb8BWX5SzEMS0/pE75MY7z126+8e1Wv0pWlXhlsQRFy0FB6jyPIPvFZKJioF9zxmmNIedz8MR7/ovkFKUrpL5ZKUpREpSlESvsPhdvzhw+yuYFyx9W4MkEQApPzUDf8AzV8erovA/ic6LVBjPKeFuj27N81O/wApHeqazNbcbrRbV3UKge1djobot3PNkwWQ23WOn4xO/tPt0Gs0l8oy6VbK3S0lbjqisp2hTsuZIYwWXaYmNsfEfBM/rrIXAoWfEgZbFsp7yPTf51VaHjEBudk5KgSZIDCRA9JJ6r6etczZ2qJ7Lq8RtTdf3VIajEObz3AEfM9lvXg98W2/KVtC7OQtWHDhVDCQ+EqpMmFDnodhtNlw5/qGlfsTM8xizCAUHcIAZOQ80AdO+jT8QQna5ygFjzYgz3IBkD1267+hqHp+ahKLkrEqHUSuwkLLdR1HXr0rpU3fjWltUgaYOd4GCJ6DpnJXydSobOtJY4SCI2828kdZ59N1c+E9MH1SnoAzwB0E27nQz2np7iqzU3mW8oy3UW1w9lUK69ekq4/Ga80+du8EJcuqZ+RzvPQ9QfiWenYda1u9tyN3AZVz2UwQACw83sCQdxPftppNL719QHUw0wBEmN4HzVWsC3YAYdrBOQ0nOTCvOLcPvqiHzYMEYuCVBJt21GbT5SCpXfb4YkyBB0WtvteKZZMVazcxiCGBRGyiWIcqQZndukmtbm42qZOYwZnZHZdlYGeYpBkMIyUBpiBHQGt/CuUmoTDm3MSSohQDiJWWJ6ZBTJA2XoZrIKNSlZOpVmtcdEiG5E9TyIjB/ZaS/wAWuHMcR5oPmgHSOQzI6qTwXiN2zqiSjJbB+tt4YBU6q+MCWAgzuSMh8tXEL91GW2iyU3VlBJZiWh1ddwHWGyBE5Hcwa08YuIwOotEkcwhmBurcXmw2DrEBQ0+acTisEkRW3h2uAtiXM2xIyG4L3DKyF+yhpbI/Eq4gmsrQIF2KbTgNcyDvGCR1z7+yvB8xo63Cc6pHXIHot6cYi8VymS0sVhCwksWx3Q7Em4q4mCSg3Y2zMGm3cWCynyNBDoRuVIlbikHqCeu8Vy2r1CTnbYi5n5oDJEgyyuWgCTvspE+hM33CmKad1upzbahXZZEW2a4IxfoDy2LmDtjMjOTXeURb0m1aYIGBpdh07SO07fpC0Wt0973MMGOY/LHIT/st+j193TAI6vesDZHXz3rY7LcXrdUdAyy0dQfiNxoOM2b32V1HPdQwyHsyHzKfYgVTtqrStiL/AC2/6eoUyPldUxHuS1ea3h63ED3U0lxOgdrqMPkGdBv7TVAvWbPkHuI+/ZbfLyK6bE+hrVqdSttcrjKi+rkKPxaBXH2uGWCQqrZEmABqnUE9gApg/Kpq+HEtMDydIrdi1wZfczWyf51J17RbguT3Uq/4mz20q84/9QythffPrc+VuZ9V61q0WiwyLMXuOcrlwiCzRAgDZVAEBR0HqZJlNpruJYmwFAktzmIA9zygP51XjiSF8Ocgb0Wxqbh6T6KOm9Q/FsqTokx0BPyC9DmNySqriGmP5WCLWQJXYqWVpjJjOwPX5RJmvdP4ZhjzCOWswVMSexIIgdT1nr99XNy/bDYm9dcwrQgs2wQyhl+0M9CD171q1GvsoVXlKtwwQ95ueVG/mgkhSYgbgdT2g628Vrva1tBh2AnsMznI9gue6zo6i9+QXTnAziO/uoZ4fpwA6qzhSJIMoTOxZzCEyegMnYQelStKqgloWwGIlhZuudz3OKqu59xUfi/H3GILB4uZIWCjZVdG2QDYlzB/7bxIqje6fNdLQWk7NLbyRJ6KBHUmQVGw6CdGhc3dOalTTMhuZkg7c+fYfVQqXNKg4tYwSN4AECN5/TC6DWq1otz3ZNyFBDw4nbFrbIHkQSIkbzFatPq0vgW7enRXzC8wqhVxi2w5oZrYYgCYaDM7bml0uvAt3VMsLiyRlBVwSVuHr5py2PUdTUbV3EzIXPlN0LNj5WVVcd8SQI6b7elXDgr3sLXzqEw7OggDp11dcQszuKCWnEGMT55PbaI6ZU2zpHF5halQAIFwdgw2MDrksGOkR1rTquJIR5lzZ/jtmQghdtxvkAB0O8/Ko2p1zQHLlmOTbtmNzuXUbCYkx1gjao1nht6/kQrv5oJERnsd/wBUbqY6VXdy54LnAmBtO4wcnddfg3DG1Xm4rAtpgmAYEmZj037+8qy8JaLO9nBKpJPoLkiAD3jcx7A1yn0oeKl1F1bFozbtE5MOjXOhj2USJ9zV3428RWtFYbS6Zvrrh+sYGSixB3HRiNgB0EmvlVTt6X+ZWjiV549Q6dv2SlKVsXKSlKURKUpREpSlEX0H6PvpAFkDTak/VdLdw/oT+i3+D37fLp32p8J2LhyBZVMGEKhfWV2Meu3evgFX/h/xvqdJAtvlb/6b+Zfu7r9xrLVoajLd1tt7x9HAJX0HVcCuDUMiK5XsSJGMTMgAdZEeu1ViKwXp5RAYg7EwYymBOxMH3++x4R9LuneBfR7R9R50/l5h+BrrNFxvTagfV3bVwHtkpP3qd/xFY3Mc3cLu0+LagA4A7foZO85K4K1fcMCCcpkEnIgjoNx0jp7Vd6xLWQnO3jbVoYHMyRiFkyYPX3I9DXRcR4vptP57ty0hiJMZkegA8x+VcPxv6WrLBkt2GuqdiXbAH5AAn+YNe02VNQcyQeq5nEXW93o1jTpEY6fD1jpKmNrVCoU5nNk5kse4knKT3baPeaaTiKqBiYLSsnIwrGCSWEBQCPhMxO/SuR/3giAPySzsSZzu5bxsWDSRsNuleaHxtaDg3bDlB0CXAIHpBTzdPUVuD7gM0TPz9PTtyWRtrw0EuBeDmNue3oep3PVdlc4cTeKKRdxQyBC9TEETBO3Ttt0qMvRcoIYfpSJ37SPNG/aetRtFq9PqINi+uUmLVyLTwfcnFiPY79farJ/DepIEgsFPTmBp7DHfoB8vlVg4ncMEOAJ6kZx8/oqKf/zdrUc0trjTzGxzEx0ye3uoxGwxMidzudhtLQdhsPxEk1L0nFntBNwVV5g5BGVnJbKDuN8PSFVe1aNPfv2kZApC9HlJx85IyPQkzG8yD8qJqNSEJIfFpg8r4okEQF2HfYCSWPrStxBtenoq0g71J6QfvkvP+N3FKpqo1WifQdx+i3afV4vmSfKwIIBIBkYgnIsVXaerQPU7XI47bNpQAbbIXYufMSHVQXIhZfIgYqRAG2wAqlvcUzl+WA/dpyUKQQJGwBHlAMf/ADBGsloKr0P6VwdIE/F3mY+R3rNd1Le6gkOBaBGRA3+ONpVtrwfiNKQGg+YzsHEwIO8ZnKstDrRbBzkqyfWohKk7E45Oo3nvHQmDNbeJcT5jO9vIcxsmtnAmITfmHfc57TEKBAFVWl4iwggLlMhiJKwCMewg5T06/dG1eJ5fFbElixhsZHSPhyE7GJ9ek1oq17Z1yKxa4xzkZg/6xHIKlnBOKsoaGNbkbA5ExzmefdWfDuJBLDwvmblqqyFPx8zIkAzhytpB3eOlV4u3Ljvcx86sGLL0Q+sEnuCYEzUZL7AGFhT6qSVEeUBj02Jg9+oqVe1dy2YwwUqk24MEdS28lZLGT+O9RF3TpPqVKLPM889ogYgJU4FfvYxjnDAnBzIjn1g/HtlWDceflm3cXNMUxkKhhSuIBVQWEIymTvO0RNQxZN66uKhUKerKDiYDbCCSGUHGBIJiTWD8Va45C20yYKijqZJ6iRAO46/qjesL/BtUYLJcKAdC2RA9lJJ9B6xNUU7inSOuhSDHHnOM9G7fP4q4cBuqo8O6qBoxgwXfEdx1Cm62MEDukrirA+gREGKiSxVbYltp36VCFyyHHNYuuM5JLM0rCgwdiAVJBJAgCpmj8JPcTK43LBmJBL9IGUxA/nEVC1djS2JN/V2lfYY2/rDAn9Ebz6dh79vaV3XYzw2HGdhtPT7wth4Pw8P116hJETEwYEehAz6z8cBqJKlVlhJJKq8yfKNh0idj3Eipml8MXnMuBbHxMTBEkdAoO3X2j+Vc/rvpQSynL0NnEd7lzck9JxB6/M/dXF8T8QajUGb1139ifKPko2H4V54VSoS553Xjbm2tRptaYEc+e8jPZfTtfd0OnT6/UBnAIKWWDM25JmB5esdR06+nG8U+kC4UNrSj8nsyehm4092ftsBssVydKuZQaxZat3VqDS5xj9zK9Jnc15SlXrKlKUoiUpSiJSlKIlKVL1XCr1qTctXExKhslKwXXNAZ6Fk8w9RvRFEpWyxp2cwiliFZiAJ8qqWY/IKCSfQGvbmmZVVmUhXBKEiAwBKkqe4yBHzFEWqlZiyxUtBxBAJjYEzAJ7EwY+RrCiJSlKIlKVNs8FvvZN5bVw2VJDXApxBUAsMumwYT8xRFCqTp+JXbfwXLif5XZf6Gten0zXGxRSzQTCiTABJMD0AJ+6s9FoLl5xbtI1xzMKoLEwCxgD0AJ+QNEVvpvHuutiF1Nz/yh/8A9ga3/wC8jiH7Qf3Lf/tqj1nDLtokXbboQ2JDKVIMBoIPsQfkRWsaN8lXE5NjiI3OUYx85FR0N6KWt3VdDpPpG1dsHE2hPWLNsT84Amsr/wBJGsfq1o9Otm0enTqprl4qboeCX7yO9qzcuInxsiMwXYncgbbKT8ga88NvQKXiP6lXH+8bXSSLwBPUi3aBPzOO9Qrvi/UsSS6yTJPKs7n9yqava90N6LwVHjYlXb+ONcf+avfc0f0rS3ivVkEHU3yD1BuMQfmJ3qppXukdFHUeqs7PiXUpGN64sdCDB9+lZXPFOrbrqb/+q4/oark07FWYKSqxkwBhZMCT2k14lokEgEhRLECYEgSfQSwHzIpAXpcTuVsv6+4/x3Hb/MzN/U1oqVw/hd2+xWzbe6wGRVFLELIEkDtJAn3Fa9RpHtmHVlO+zAg7MVOx9GUj5g16orTStx0j5lMWzXLJY3GIJaR2gAk/KtUUReUqanBr5sm+LN02QYN0IxQbgGWiBuQPvFQ6IvKUpREpSlESlKURKUpREr6Fc+kq5baL2lIaZUlzbuLb5RRFVin6JZyGj4XZekRxHCNfyNRavYh+Vdt3MD0bBg2J9jEV1VvxZpQLoddVfLWWS22oNu8VLC+TE/Zw9y20gmSjEgFhgRE+kaAo5BUjmfBcFsJnb1NvKwBbiy5/KcmIkMba7Dtsf6SwRdnTb3Ld239rtFw6gkspSHM6gNMA5JMjIipdzxto717J7Chn1DXGuXLVs4hjIaVBkp8IUqVYCSASY06rxVoEcqNOl1Q9glhZsqtzEaXNt1BUzZvDEAK3NJMSQxF7d+lQm4X5LieUTF4bsh1HVTawiNR0VVgop61x/HNbztTcu4G3zGL4FmaMt/ibdpmZ96teP8Ys3dNZwS0NQzO19ktqkKrMLKwqKqnF2yCyCFtzuNq/xHxn8qv80zJtadGJiS1uxbts23YshI9jRFV0pSiJXR8N8Upb0Y072S+N17gYPbUHIWvK02WcD6obo6HeucpRF3Ot+k5nYlbJUNGf1sl4t3kXIhBMc0Hf9QfMROI+Lrba5bi2y9oWLlllX6ou1+1dW/cXZ8S12/cYAg7YiNoHI1L4TxA2NRavKAzWriXAD0JRgwB9tqIuwv8Ai67pbiJd0TIFC4272QYolu2lrKUUtjcsJckAAkFYArHS/SMbSLbfTZFH0zEG5jLWDp8iwwklvyfoxIGcxIkxtH4z09pbqpprsPZa2OZqOaQWF7ImbYWMrqsAAN7c9WkWZ+ki1duy9jHPUG69xiHK5GchCfGnwq0GFAkHcEirF+kJltoqWirLawDC5GB5Vu3NkBZtg8vNhJljMjvD/wBtLi/lHJRbbX9SbwaEc2wRcGFssnkP1nxridqu9V4+sJcYJY5qh7JybBRcwTSBmcG3JYHTPi232zEruwan474lS/p7Aib+bPqHACsQrPyVyj4lV33AiCn6tEVrq/G9207JqNM6E4xbuFgoTl20UXLTIOaq8suglQrOx3mtvG/pFtkXLdpHuh7WBu3G8xJbVGGlTzFA1IiYIa2COgNcv4o42mpuq1tHt21thFR3Fwr5mY+YIpMs5YkySzMSd9qaiLueI/SGL9vUF7eNx1ZbInPE3L+pZmyIEBbGpeyBB6IdsQBw1KURW3B+LW7dq9au23dL3L+C4ttlKMWG7I4IM+ldLY+ktUS2g0xxt20Qg3ZDhLmkuBWlN0nSuMTO15oiN+EpRF013xSl3UX2ey7JqLKWSq3FFzyvYYOXNtsmJsiZWTl1J3Nx4g8S6i3mt/Rcp7tu7gW6q7Xb83Acd2W3qLlogmcgrGCoFcRodY1m6l1IyturrIkSpDCR3Eiuo0Hjm1Ye41rSBOYjKw59xpLZ5TkCCsOABAIxHmMmSKXxfx3kptvo8GDahgrNAQX7eoAGAtqDH5QGk7nAQQD5V76SfOWXTkAsMgbgPkyvE2Z5Yi0BdxVOwWN5gbNP9KJlM7RAF207tlzCcRYk4sAcvqAVIYFZiTWGs+kdQ7cu27p9SAXcgvhZ01tjeXfmGdNkjEgqXJidgRU/DvGVyzZsWlRcbbs1zZC1xWuI5TMoWRTgAQDBncV0DeLrll0TV2LlpyWcu56BnvxeRcJW+ufLFyTiLKjElYFH4i8YHVaZEbJrpu3Ll52kkqGc2LeRYlgnOvGYGzqP0areP8aXUG1ha5SWrfLVcy5jN3jIgbDMgd4AkkyaIus1n0k21ci3YzVb1twzEDPAWvMylT55tEB9jixECSDVcU8Xre0TIV/4h2tKWIki2lqwLpZzEtcu6e2/qPPJ82/J0oiUpSiJSlKIlKUoiUpVva8NtyRdu3LVhGUtaFwtndG+6W7as2JIIDsApM77GiKpAoyEdRFdv4G4enKN2AXLET+qABsPSZ/pVv4g0CXbD5gSqsyt3UgT19Nq6bOHufS8Sc9Fx6nFWsr+FpxMT/C+YUqx4ZobNwNzdQLJBEA23uT6ny9Km/mbSfty/wAPe/tXMXYVDSr78zaT9uX+Hvf2p+ZtJ+3L/D3v7URUNKvvzNpP25f4e9/an5m0n7cv8Pe/tRFQ0q+/M2k/bl/h739qk8OsWLFwXLXEQriR/wCmukEEQyspBDKQSCpBBB3oi5iskQkwAST0A3NdZ4y4XpEsWL9lsb18sTaRHW0bYJHOQXDlbDMCoXzA4sQQABV19FXDU5dy+QDczwU91GIJj0nL+VU1qvhMLlXUfobK+e6nRvbMOjIT0DKV/qK01908ScNS/pbiXAICMyk/osFJDD06fhNfE9DYR7gW5c5aGZfFnjYkeVdzJ2++oW9fxgTEQo0aviBR6VffmbSfty/w97+1PzNpP25f4e9/atKuVDSr78zaT9uX+Hvf2p+ZtJ+3L/D3v7URUNKvvzNpP25f4e9/an5m0n7cv8Pe/tRFRRXldVwpLGnfO3xBdwVdW0t1kdDEpcRgQ6mBse4B6gV5424TpbPIewxD3rfMuWgrhLak+Rl5nnUOPMEaSFKnIhhRFy4FevbI6gj5iK6zwdoVwNwgFsioPoAB09CZq64no1u2mVxtBIPoY6j0rK64DXaYX0VvwJ1a38bXBIkCPqvm9KUrUvnUpSlESlKURKUpREpSlEWdmMhlOMiY6x3j7qvvGFtm4pfV2VBziqMZwS0DjaIxBPLFrCIB8sRXPVeWPEoNtLepsW9QLa422ZnS6ijonMRhkg7Bg0dBA2oit+CcK1dgXGscjU2VQ3LvLv22xVRJcrkHQADqVHb2qt4r4uuX15aqEVtjBkn2kxAqw4f4kH5LqxbS1p7Ys4pbQtlcuXHW2WdnYvcxste2+FZ2AJ346rxcVQzQHYWZ1pRdU8Qt83VSuIcMu2HNu9be24/RdSpj1E9R7jaotW3D/E960gtkrds/9G8ou2/fFW+zP+JCp96k5aG/1F3Ruf1Z1FifkxF22PvuGqFpVBSr1vBt9hOnNvVL1nTtzGj1Nna6o/zIKpbloqSGBBGxBEEH3B6URYUpSiJWdhwGUsuSgglZIkTuJG4npNYUoim8X4q+pvNdeAWgBVEKigBURB2RVAUD0Aqf4X8V3NE5KgOjRmhMTHQg9jvVHW/RaJ71xLVtS9x2Coo6liYAFRc0PGl2y8c0OEFdZ4i+kd9RaNq3b5asIdi2TEd1EAAA9/8A+VxlWnG/DV/SYc5VxfLB0uW7qMVMOA9tmXJSYImRI9aq6jTptpiGhRYxrBDUpSlWKaUpSiJSlKIpGg1C27qOyLcVWBNtiQrgGcWjeD0MVZro7mua5ebUWOe7ktbuXBZZpjdWcC1G8BcwREARFY6TwpeZBcuY6eydxdvk21Yf9tYL3f8AwVqk2tbprDBdNb/KLxMC9fUC2D0Btackg/5rpYf4FNEWtH1PDnwu2mUOAwVwQGXcB0PQgwfMJBjvXnE/Fb3UKKoQHZt5JHpMCBWzx3xM3ta4Nw3BZVLCuTOXKGLOD6M4dx/mrnqrNNpOojK2sv7hlLwWvOnp/O6UpSrFiSlKURKUpREpSlESlKURKUpREpSlESlKUReqxBkGCOh9PlV3b8Z6mAt111CjouoRL8D0VrgLJ/4kVR0oivvzro7n2ujNs+unvsg+ZS+Lk/IMtefm3RP9nq3tn0v6dgP37DXCf3RVFSiK9PhJm+y1Gju/LUW7R/d1HLb+VeP4I1o3GmuuPW2vOX8bWQqjr0NHSiKbquB6i39pYvJ/mtuv9RUPEj2/lU7TeIdTb+z1F9P8t24v9DUpfGuuH/Oar/XuH+rURbfFvG1vvbt2SPyWxbRbKBcACUQ3WIJJLNcyliSTA7RVDFXn+3Wv/bNR/qN/evG8c68/85qf9Vx/Q0RVFrSuxhUZj7KT/SrKz4Q1r/DpNSfcWLkfjjR/GGtIg6zVEehv3Y/DKq6/rHcy7sx/xMW/rRFbnwXqR9oLNr/7uo09o/uvcDfdFe/7PWEP1uu049RaW9eb7iECH9+qGlEV8G4fb/R1eoPubWmX7wOaSPvFP9rWt/8AprFjTf4kQ3LvzF28XZD7oVqhpRFu1ese65e47O56s7FmPzJ3NaaUoiUpSiJSlKIlKUoiUpSiJSlKIlKUoiUpSiJSlKIlKUoiUpSiJSlKIlKUoiUpSiJSlKIlKUoiUpSiJSlKIlKUoiUpSiJSlKIlKUoiUpSiJSlKIv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7150" y="-1812925"/>
            <a:ext cx="5705475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it-IT" altLang="it-IT"/>
          </a:p>
        </p:txBody>
      </p:sp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3805238" y="3482975"/>
          <a:ext cx="2759075" cy="731838"/>
        </p:xfrm>
        <a:graphic>
          <a:graphicData uri="http://schemas.openxmlformats.org/drawingml/2006/table">
            <a:tbl>
              <a:tblPr/>
              <a:tblGrid>
                <a:gridCol w="2282649"/>
                <a:gridCol w="476426"/>
              </a:tblGrid>
              <a:tr h="365919">
                <a:tc>
                  <a:txBody>
                    <a:bodyPr/>
                    <a:lstStyle/>
                    <a:p>
                      <a:pPr algn="ctr"/>
                      <a:endParaRPr lang="it-IT" sz="1800" b="1">
                        <a:solidFill>
                          <a:srgbClr val="FFFFFF"/>
                        </a:solidFill>
                        <a:effectLst/>
                        <a:latin typeface="verdana"/>
                      </a:endParaRPr>
                    </a:p>
                  </a:txBody>
                  <a:tcPr marL="91474" marR="91474" marT="45681" marB="45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L="91474" marR="91474" marT="45681" marB="45681">
                    <a:lnL>
                      <a:noFill/>
                    </a:lnL>
                  </a:tcPr>
                </a:tc>
              </a:tr>
              <a:tr h="365919">
                <a:tc>
                  <a:txBody>
                    <a:bodyPr/>
                    <a:lstStyle/>
                    <a:p>
                      <a:pPr algn="ctr"/>
                      <a:endParaRPr lang="it-IT" sz="1800">
                        <a:solidFill>
                          <a:srgbClr val="FFFFFF"/>
                        </a:solidFill>
                        <a:effectLst/>
                        <a:latin typeface="verdana"/>
                      </a:endParaRPr>
                    </a:p>
                  </a:txBody>
                  <a:tcPr marL="91474" marR="91474" marT="45681" marB="45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it-IT" sz="1800">
                        <a:solidFill>
                          <a:srgbClr val="FFFFFF"/>
                        </a:solidFill>
                        <a:effectLst/>
                        <a:latin typeface="verdana"/>
                      </a:endParaRPr>
                    </a:p>
                  </a:txBody>
                  <a:tcPr marL="91474" marR="91474" marT="45681" marB="45681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</a:tr>
            </a:tbl>
          </a:graphicData>
        </a:graphic>
      </p:graphicFrame>
      <p:grpSp>
        <p:nvGrpSpPr>
          <p:cNvPr id="49163" name="Group 3"/>
          <p:cNvGrpSpPr>
            <a:grpSpLocks/>
          </p:cNvGrpSpPr>
          <p:nvPr/>
        </p:nvGrpSpPr>
        <p:grpSpPr bwMode="auto">
          <a:xfrm>
            <a:off x="1258888" y="1077913"/>
            <a:ext cx="7112000" cy="4808537"/>
            <a:chOff x="0" y="0"/>
            <a:chExt cx="3594" cy="2400"/>
          </a:xfrm>
        </p:grpSpPr>
        <p:pic>
          <p:nvPicPr>
            <p:cNvPr id="49164" name="Picture 4" descr="http://planaria.neuro.utah.edu/images/stem_cell_lineag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594" cy="23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5" name="Rectangle 10">
              <a:hlinkClick r:id="rId4"/>
            </p:cNvPr>
            <p:cNvSpPr>
              <a:spLocks noChangeArrowheads="1"/>
            </p:cNvSpPr>
            <p:nvPr/>
          </p:nvSpPr>
          <p:spPr bwMode="auto">
            <a:xfrm>
              <a:off x="2328" y="1380"/>
              <a:ext cx="1128" cy="1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9166" name="Rectangle 9">
              <a:hlinkClick r:id="rId5"/>
            </p:cNvPr>
            <p:cNvSpPr>
              <a:spLocks noChangeArrowheads="1"/>
            </p:cNvSpPr>
            <p:nvPr/>
          </p:nvSpPr>
          <p:spPr bwMode="auto">
            <a:xfrm>
              <a:off x="1140" y="1368"/>
              <a:ext cx="1086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9167" name="Rectangle 8">
              <a:hlinkClick r:id="rId6"/>
            </p:cNvPr>
            <p:cNvSpPr>
              <a:spLocks noChangeArrowheads="1"/>
            </p:cNvSpPr>
            <p:nvPr/>
          </p:nvSpPr>
          <p:spPr bwMode="auto">
            <a:xfrm>
              <a:off x="114" y="1344"/>
              <a:ext cx="864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9168" name="Freeform 7">
              <a:hlinkClick r:id="rId4"/>
            </p:cNvPr>
            <p:cNvSpPr>
              <a:spLocks/>
            </p:cNvSpPr>
            <p:nvPr/>
          </p:nvSpPr>
          <p:spPr bwMode="auto">
            <a:xfrm>
              <a:off x="306" y="210"/>
              <a:ext cx="2970" cy="1050"/>
            </a:xfrm>
            <a:custGeom>
              <a:avLst/>
              <a:gdLst>
                <a:gd name="T0" fmla="*/ 0 w 2970"/>
                <a:gd name="T1" fmla="*/ 510 h 1050"/>
                <a:gd name="T2" fmla="*/ 120 w 2970"/>
                <a:gd name="T3" fmla="*/ 180 h 1050"/>
                <a:gd name="T4" fmla="*/ 540 w 2970"/>
                <a:gd name="T5" fmla="*/ 24 h 1050"/>
                <a:gd name="T6" fmla="*/ 666 w 2970"/>
                <a:gd name="T7" fmla="*/ 72 h 1050"/>
                <a:gd name="T8" fmla="*/ 1092 w 2970"/>
                <a:gd name="T9" fmla="*/ 42 h 1050"/>
                <a:gd name="T10" fmla="*/ 1344 w 2970"/>
                <a:gd name="T11" fmla="*/ 0 h 1050"/>
                <a:gd name="T12" fmla="*/ 2220 w 2970"/>
                <a:gd name="T13" fmla="*/ 30 h 1050"/>
                <a:gd name="T14" fmla="*/ 2670 w 2970"/>
                <a:gd name="T15" fmla="*/ 186 h 1050"/>
                <a:gd name="T16" fmla="*/ 2904 w 2970"/>
                <a:gd name="T17" fmla="*/ 366 h 1050"/>
                <a:gd name="T18" fmla="*/ 2970 w 2970"/>
                <a:gd name="T19" fmla="*/ 582 h 1050"/>
                <a:gd name="T20" fmla="*/ 2832 w 2970"/>
                <a:gd name="T21" fmla="*/ 804 h 1050"/>
                <a:gd name="T22" fmla="*/ 2370 w 2970"/>
                <a:gd name="T23" fmla="*/ 996 h 1050"/>
                <a:gd name="T24" fmla="*/ 1860 w 2970"/>
                <a:gd name="T25" fmla="*/ 1044 h 1050"/>
                <a:gd name="T26" fmla="*/ 1350 w 2970"/>
                <a:gd name="T27" fmla="*/ 1050 h 1050"/>
                <a:gd name="T28" fmla="*/ 960 w 2970"/>
                <a:gd name="T29" fmla="*/ 990 h 1050"/>
                <a:gd name="T30" fmla="*/ 684 w 2970"/>
                <a:gd name="T31" fmla="*/ 972 h 1050"/>
                <a:gd name="T32" fmla="*/ 522 w 2970"/>
                <a:gd name="T33" fmla="*/ 1020 h 1050"/>
                <a:gd name="T34" fmla="*/ 186 w 2970"/>
                <a:gd name="T35" fmla="*/ 888 h 1050"/>
                <a:gd name="T36" fmla="*/ 0 w 2970"/>
                <a:gd name="T37" fmla="*/ 510 h 105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970"/>
                <a:gd name="T58" fmla="*/ 0 h 1050"/>
                <a:gd name="T59" fmla="*/ 2970 w 2970"/>
                <a:gd name="T60" fmla="*/ 1050 h 105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970" h="1050">
                  <a:moveTo>
                    <a:pt x="0" y="510"/>
                  </a:moveTo>
                  <a:lnTo>
                    <a:pt x="120" y="180"/>
                  </a:lnTo>
                  <a:lnTo>
                    <a:pt x="540" y="24"/>
                  </a:lnTo>
                  <a:lnTo>
                    <a:pt x="666" y="72"/>
                  </a:lnTo>
                  <a:lnTo>
                    <a:pt x="1092" y="42"/>
                  </a:lnTo>
                  <a:lnTo>
                    <a:pt x="1344" y="0"/>
                  </a:lnTo>
                  <a:lnTo>
                    <a:pt x="2220" y="30"/>
                  </a:lnTo>
                  <a:lnTo>
                    <a:pt x="2670" y="186"/>
                  </a:lnTo>
                  <a:lnTo>
                    <a:pt x="2904" y="366"/>
                  </a:lnTo>
                  <a:lnTo>
                    <a:pt x="2970" y="582"/>
                  </a:lnTo>
                  <a:lnTo>
                    <a:pt x="2832" y="804"/>
                  </a:lnTo>
                  <a:lnTo>
                    <a:pt x="2370" y="996"/>
                  </a:lnTo>
                  <a:lnTo>
                    <a:pt x="1860" y="1044"/>
                  </a:lnTo>
                  <a:lnTo>
                    <a:pt x="1350" y="1050"/>
                  </a:lnTo>
                  <a:lnTo>
                    <a:pt x="960" y="990"/>
                  </a:lnTo>
                  <a:lnTo>
                    <a:pt x="684" y="972"/>
                  </a:lnTo>
                  <a:lnTo>
                    <a:pt x="522" y="1020"/>
                  </a:lnTo>
                  <a:lnTo>
                    <a:pt x="186" y="888"/>
                  </a:lnTo>
                  <a:lnTo>
                    <a:pt x="0" y="51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9169" name="Freeform 6">
              <a:hlinkClick r:id="rId5"/>
            </p:cNvPr>
            <p:cNvSpPr>
              <a:spLocks/>
            </p:cNvSpPr>
            <p:nvPr/>
          </p:nvSpPr>
          <p:spPr bwMode="auto">
            <a:xfrm>
              <a:off x="450" y="318"/>
              <a:ext cx="2622" cy="852"/>
            </a:xfrm>
            <a:custGeom>
              <a:avLst/>
              <a:gdLst>
                <a:gd name="T0" fmla="*/ 18 w 2622"/>
                <a:gd name="T1" fmla="*/ 258 h 852"/>
                <a:gd name="T2" fmla="*/ 0 w 2622"/>
                <a:gd name="T3" fmla="*/ 438 h 852"/>
                <a:gd name="T4" fmla="*/ 72 w 2622"/>
                <a:gd name="T5" fmla="*/ 612 h 852"/>
                <a:gd name="T6" fmla="*/ 354 w 2622"/>
                <a:gd name="T7" fmla="*/ 714 h 852"/>
                <a:gd name="T8" fmla="*/ 516 w 2622"/>
                <a:gd name="T9" fmla="*/ 744 h 852"/>
                <a:gd name="T10" fmla="*/ 804 w 2622"/>
                <a:gd name="T11" fmla="*/ 798 h 852"/>
                <a:gd name="T12" fmla="*/ 1224 w 2622"/>
                <a:gd name="T13" fmla="*/ 852 h 852"/>
                <a:gd name="T14" fmla="*/ 1758 w 2622"/>
                <a:gd name="T15" fmla="*/ 846 h 852"/>
                <a:gd name="T16" fmla="*/ 1974 w 2622"/>
                <a:gd name="T17" fmla="*/ 834 h 852"/>
                <a:gd name="T18" fmla="*/ 2166 w 2622"/>
                <a:gd name="T19" fmla="*/ 780 h 852"/>
                <a:gd name="T20" fmla="*/ 2340 w 2622"/>
                <a:gd name="T21" fmla="*/ 732 h 852"/>
                <a:gd name="T22" fmla="*/ 2514 w 2622"/>
                <a:gd name="T23" fmla="*/ 672 h 852"/>
                <a:gd name="T24" fmla="*/ 2616 w 2622"/>
                <a:gd name="T25" fmla="*/ 558 h 852"/>
                <a:gd name="T26" fmla="*/ 2622 w 2622"/>
                <a:gd name="T27" fmla="*/ 360 h 852"/>
                <a:gd name="T28" fmla="*/ 2616 w 2622"/>
                <a:gd name="T29" fmla="*/ 264 h 852"/>
                <a:gd name="T30" fmla="*/ 2400 w 2622"/>
                <a:gd name="T31" fmla="*/ 96 h 852"/>
                <a:gd name="T32" fmla="*/ 2154 w 2622"/>
                <a:gd name="T33" fmla="*/ 48 h 852"/>
                <a:gd name="T34" fmla="*/ 1938 w 2622"/>
                <a:gd name="T35" fmla="*/ 6 h 852"/>
                <a:gd name="T36" fmla="*/ 1518 w 2622"/>
                <a:gd name="T37" fmla="*/ 0 h 852"/>
                <a:gd name="T38" fmla="*/ 1128 w 2622"/>
                <a:gd name="T39" fmla="*/ 0 h 852"/>
                <a:gd name="T40" fmla="*/ 828 w 2622"/>
                <a:gd name="T41" fmla="*/ 12 h 852"/>
                <a:gd name="T42" fmla="*/ 546 w 2622"/>
                <a:gd name="T43" fmla="*/ 36 h 852"/>
                <a:gd name="T44" fmla="*/ 240 w 2622"/>
                <a:gd name="T45" fmla="*/ 96 h 852"/>
                <a:gd name="T46" fmla="*/ 138 w 2622"/>
                <a:gd name="T47" fmla="*/ 138 h 852"/>
                <a:gd name="T48" fmla="*/ 18 w 2622"/>
                <a:gd name="T49" fmla="*/ 258 h 85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622"/>
                <a:gd name="T76" fmla="*/ 0 h 852"/>
                <a:gd name="T77" fmla="*/ 2622 w 2622"/>
                <a:gd name="T78" fmla="*/ 852 h 85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622" h="852">
                  <a:moveTo>
                    <a:pt x="18" y="258"/>
                  </a:moveTo>
                  <a:lnTo>
                    <a:pt x="0" y="438"/>
                  </a:lnTo>
                  <a:lnTo>
                    <a:pt x="72" y="612"/>
                  </a:lnTo>
                  <a:lnTo>
                    <a:pt x="354" y="714"/>
                  </a:lnTo>
                  <a:lnTo>
                    <a:pt x="516" y="744"/>
                  </a:lnTo>
                  <a:lnTo>
                    <a:pt x="804" y="798"/>
                  </a:lnTo>
                  <a:lnTo>
                    <a:pt x="1224" y="852"/>
                  </a:lnTo>
                  <a:lnTo>
                    <a:pt x="1758" y="846"/>
                  </a:lnTo>
                  <a:lnTo>
                    <a:pt x="1974" y="834"/>
                  </a:lnTo>
                  <a:lnTo>
                    <a:pt x="2166" y="780"/>
                  </a:lnTo>
                  <a:lnTo>
                    <a:pt x="2340" y="732"/>
                  </a:lnTo>
                  <a:lnTo>
                    <a:pt x="2514" y="672"/>
                  </a:lnTo>
                  <a:lnTo>
                    <a:pt x="2616" y="558"/>
                  </a:lnTo>
                  <a:lnTo>
                    <a:pt x="2622" y="360"/>
                  </a:lnTo>
                  <a:lnTo>
                    <a:pt x="2616" y="264"/>
                  </a:lnTo>
                  <a:lnTo>
                    <a:pt x="2400" y="96"/>
                  </a:lnTo>
                  <a:lnTo>
                    <a:pt x="2154" y="48"/>
                  </a:lnTo>
                  <a:lnTo>
                    <a:pt x="1938" y="6"/>
                  </a:lnTo>
                  <a:lnTo>
                    <a:pt x="1518" y="0"/>
                  </a:lnTo>
                  <a:lnTo>
                    <a:pt x="1128" y="0"/>
                  </a:lnTo>
                  <a:lnTo>
                    <a:pt x="828" y="12"/>
                  </a:lnTo>
                  <a:lnTo>
                    <a:pt x="546" y="36"/>
                  </a:lnTo>
                  <a:lnTo>
                    <a:pt x="240" y="96"/>
                  </a:lnTo>
                  <a:lnTo>
                    <a:pt x="138" y="138"/>
                  </a:lnTo>
                  <a:lnTo>
                    <a:pt x="18" y="258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9170" name="Freeform 5">
              <a:hlinkClick r:id="rId6"/>
            </p:cNvPr>
            <p:cNvSpPr>
              <a:spLocks/>
            </p:cNvSpPr>
            <p:nvPr/>
          </p:nvSpPr>
          <p:spPr bwMode="auto">
            <a:xfrm>
              <a:off x="588" y="348"/>
              <a:ext cx="2388" cy="786"/>
            </a:xfrm>
            <a:custGeom>
              <a:avLst/>
              <a:gdLst>
                <a:gd name="T0" fmla="*/ 0 w 2388"/>
                <a:gd name="T1" fmla="*/ 348 h 786"/>
                <a:gd name="T2" fmla="*/ 36 w 2388"/>
                <a:gd name="T3" fmla="*/ 456 h 786"/>
                <a:gd name="T4" fmla="*/ 138 w 2388"/>
                <a:gd name="T5" fmla="*/ 582 h 786"/>
                <a:gd name="T6" fmla="*/ 294 w 2388"/>
                <a:gd name="T7" fmla="*/ 642 h 786"/>
                <a:gd name="T8" fmla="*/ 540 w 2388"/>
                <a:gd name="T9" fmla="*/ 696 h 786"/>
                <a:gd name="T10" fmla="*/ 1170 w 2388"/>
                <a:gd name="T11" fmla="*/ 786 h 786"/>
                <a:gd name="T12" fmla="*/ 1584 w 2388"/>
                <a:gd name="T13" fmla="*/ 780 h 786"/>
                <a:gd name="T14" fmla="*/ 1866 w 2388"/>
                <a:gd name="T15" fmla="*/ 774 h 786"/>
                <a:gd name="T16" fmla="*/ 2076 w 2388"/>
                <a:gd name="T17" fmla="*/ 720 h 786"/>
                <a:gd name="T18" fmla="*/ 2346 w 2388"/>
                <a:gd name="T19" fmla="*/ 612 h 786"/>
                <a:gd name="T20" fmla="*/ 2388 w 2388"/>
                <a:gd name="T21" fmla="*/ 348 h 786"/>
                <a:gd name="T22" fmla="*/ 2364 w 2388"/>
                <a:gd name="T23" fmla="*/ 204 h 786"/>
                <a:gd name="T24" fmla="*/ 2016 w 2388"/>
                <a:gd name="T25" fmla="*/ 60 h 786"/>
                <a:gd name="T26" fmla="*/ 1626 w 2388"/>
                <a:gd name="T27" fmla="*/ 0 h 786"/>
                <a:gd name="T28" fmla="*/ 1134 w 2388"/>
                <a:gd name="T29" fmla="*/ 24 h 786"/>
                <a:gd name="T30" fmla="*/ 714 w 2388"/>
                <a:gd name="T31" fmla="*/ 42 h 786"/>
                <a:gd name="T32" fmla="*/ 426 w 2388"/>
                <a:gd name="T33" fmla="*/ 66 h 786"/>
                <a:gd name="T34" fmla="*/ 162 w 2388"/>
                <a:gd name="T35" fmla="*/ 120 h 786"/>
                <a:gd name="T36" fmla="*/ 0 w 2388"/>
                <a:gd name="T37" fmla="*/ 348 h 78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88"/>
                <a:gd name="T58" fmla="*/ 0 h 786"/>
                <a:gd name="T59" fmla="*/ 2388 w 2388"/>
                <a:gd name="T60" fmla="*/ 786 h 78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88" h="786">
                  <a:moveTo>
                    <a:pt x="0" y="348"/>
                  </a:moveTo>
                  <a:lnTo>
                    <a:pt x="36" y="456"/>
                  </a:lnTo>
                  <a:lnTo>
                    <a:pt x="138" y="582"/>
                  </a:lnTo>
                  <a:lnTo>
                    <a:pt x="294" y="642"/>
                  </a:lnTo>
                  <a:lnTo>
                    <a:pt x="540" y="696"/>
                  </a:lnTo>
                  <a:lnTo>
                    <a:pt x="1170" y="786"/>
                  </a:lnTo>
                  <a:lnTo>
                    <a:pt x="1584" y="780"/>
                  </a:lnTo>
                  <a:lnTo>
                    <a:pt x="1866" y="774"/>
                  </a:lnTo>
                  <a:lnTo>
                    <a:pt x="2076" y="720"/>
                  </a:lnTo>
                  <a:lnTo>
                    <a:pt x="2346" y="612"/>
                  </a:lnTo>
                  <a:lnTo>
                    <a:pt x="2388" y="348"/>
                  </a:lnTo>
                  <a:lnTo>
                    <a:pt x="2364" y="204"/>
                  </a:lnTo>
                  <a:lnTo>
                    <a:pt x="2016" y="60"/>
                  </a:lnTo>
                  <a:lnTo>
                    <a:pt x="1626" y="0"/>
                  </a:lnTo>
                  <a:lnTo>
                    <a:pt x="1134" y="24"/>
                  </a:lnTo>
                  <a:lnTo>
                    <a:pt x="714" y="42"/>
                  </a:lnTo>
                  <a:lnTo>
                    <a:pt x="426" y="66"/>
                  </a:lnTo>
                  <a:lnTo>
                    <a:pt x="162" y="120"/>
                  </a:lnTo>
                  <a:lnTo>
                    <a:pt x="0" y="348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00848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dmm.biologists.org/content/4/1/12/F2.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691562" cy="6456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08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40"/>
            <a:ext cx="6408712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58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portal.scienceintheclassroom.org/sites/default/files/post-images/13mai201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8640"/>
            <a:ext cx="5095329" cy="6481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50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959"/>
            <a:ext cx="9023106" cy="6698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8100392" y="8341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2015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431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35" y="6500"/>
            <a:ext cx="9172135" cy="68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450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817" y="0"/>
            <a:ext cx="66835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42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6" y="548680"/>
            <a:ext cx="8979232" cy="592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24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2" descr="Image of Ambystoma mexicanum obtained from National Geographic.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7010598" cy="5257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ttangolo 2"/>
          <p:cNvSpPr>
            <a:spLocks noChangeArrowheads="1"/>
          </p:cNvSpPr>
          <p:nvPr/>
        </p:nvSpPr>
        <p:spPr bwMode="auto">
          <a:xfrm>
            <a:off x="2771143" y="6237312"/>
            <a:ext cx="3616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it-IT" altLang="it-IT" i="1" dirty="0" err="1">
                <a:latin typeface="Tahoma" pitchFamily="34" charset="0"/>
                <a:cs typeface="Tahoma" pitchFamily="34" charset="0"/>
              </a:rPr>
              <a:t>Ambystoma</a:t>
            </a:r>
            <a:r>
              <a:rPr lang="it-IT" altLang="it-IT" i="1" dirty="0">
                <a:latin typeface="Tahoma" pitchFamily="34" charset="0"/>
                <a:cs typeface="Tahoma" pitchFamily="34" charset="0"/>
              </a:rPr>
              <a:t> </a:t>
            </a:r>
            <a:r>
              <a:rPr lang="it-IT" altLang="it-IT" i="1" dirty="0" err="1">
                <a:latin typeface="Tahoma" pitchFamily="34" charset="0"/>
                <a:cs typeface="Tahoma" pitchFamily="34" charset="0"/>
              </a:rPr>
              <a:t>mexicanum</a:t>
            </a:r>
            <a:r>
              <a:rPr lang="it-IT" altLang="it-IT" i="1" dirty="0">
                <a:latin typeface="Tahoma" pitchFamily="34" charset="0"/>
                <a:cs typeface="Tahoma" pitchFamily="34" charset="0"/>
              </a:rPr>
              <a:t> </a:t>
            </a:r>
            <a:r>
              <a:rPr lang="it-IT" altLang="it-IT" dirty="0">
                <a:latin typeface="Tahoma" pitchFamily="34" charset="0"/>
                <a:cs typeface="Tahoma" pitchFamily="34" charset="0"/>
              </a:rPr>
              <a:t>(Axolotl) </a:t>
            </a:r>
          </a:p>
        </p:txBody>
      </p:sp>
    </p:spTree>
    <p:extLst>
      <p:ext uri="{BB962C8B-B14F-4D97-AF65-F5344CB8AC3E}">
        <p14:creationId xmlns:p14="http://schemas.microsoft.com/office/powerpoint/2010/main" val="239883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magine 3" descr="jbiol105-1-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4322763"/>
            <a:ext cx="628332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8" descr="http://www.medgadget.com/archives/img/Limb%20Regenera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11138"/>
            <a:ext cx="489585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15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2343150"/>
            <a:ext cx="8964488" cy="2171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63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9"/>
            <a:ext cx="427212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73016"/>
            <a:ext cx="3481561" cy="2960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 rot="19936913">
            <a:off x="304518" y="2001037"/>
            <a:ext cx="888230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UMANO – POST UMANO</a:t>
            </a:r>
          </a:p>
          <a:p>
            <a:pPr algn="ctr"/>
            <a:r>
              <a:rPr lang="it-IT" sz="6600" dirty="0" smtClean="0">
                <a:solidFill>
                  <a:srgbClr val="FF0000"/>
                </a:solidFill>
              </a:rPr>
              <a:t>(2 aprile 2016)</a:t>
            </a:r>
            <a:endParaRPr lang="it-IT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22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13238" y="116632"/>
            <a:ext cx="65431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>
                <a:solidFill>
                  <a:srgbClr val="FF0000"/>
                </a:solidFill>
              </a:rPr>
              <a:t>Sessualità senza riproduzione: </a:t>
            </a:r>
          </a:p>
          <a:p>
            <a:pPr algn="ctr"/>
            <a:r>
              <a:rPr lang="it-IT" sz="4000" dirty="0" smtClean="0">
                <a:solidFill>
                  <a:srgbClr val="FF0000"/>
                </a:solidFill>
              </a:rPr>
              <a:t>coniugazione</a:t>
            </a:r>
            <a:endParaRPr lang="it-IT" sz="40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" t="42153" r="11949" b="8453"/>
          <a:stretch/>
        </p:blipFill>
        <p:spPr bwMode="auto">
          <a:xfrm>
            <a:off x="6708" y="1772816"/>
            <a:ext cx="9129932" cy="4248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0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5448"/>
            <a:ext cx="8957845" cy="5589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0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853860" y="116632"/>
            <a:ext cx="31583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>
                <a:solidFill>
                  <a:srgbClr val="FF0000"/>
                </a:solidFill>
              </a:rPr>
              <a:t>Partenogenesi</a:t>
            </a:r>
            <a:endParaRPr lang="it-IT" sz="4000" dirty="0">
              <a:solidFill>
                <a:srgbClr val="FF0000"/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58406"/>
            <a:ext cx="6373688" cy="5730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 rot="16200000">
            <a:off x="-1666983" y="3255238"/>
            <a:ext cx="4638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Riproduzione sessuata </a:t>
            </a:r>
            <a:r>
              <a:rPr lang="it-IT" sz="2400" dirty="0" err="1" smtClean="0"/>
              <a:t>uniparentale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28402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4"/>
          <a:stretch/>
        </p:blipFill>
        <p:spPr bwMode="auto">
          <a:xfrm>
            <a:off x="4192" y="404664"/>
            <a:ext cx="9144000" cy="634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e 1"/>
          <p:cNvSpPr/>
          <p:nvPr/>
        </p:nvSpPr>
        <p:spPr>
          <a:xfrm>
            <a:off x="3563888" y="3068960"/>
            <a:ext cx="2232248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/>
          <p:cNvSpPr/>
          <p:nvPr/>
        </p:nvSpPr>
        <p:spPr>
          <a:xfrm>
            <a:off x="3518168" y="3743320"/>
            <a:ext cx="2232248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3475308" y="4355388"/>
            <a:ext cx="2336068" cy="8391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168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" r="6749"/>
          <a:stretch/>
        </p:blipFill>
        <p:spPr bwMode="auto">
          <a:xfrm>
            <a:off x="412955" y="339452"/>
            <a:ext cx="8373236" cy="625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0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245745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o 2"/>
          <p:cNvGrpSpPr/>
          <p:nvPr/>
        </p:nvGrpSpPr>
        <p:grpSpPr>
          <a:xfrm>
            <a:off x="755576" y="110547"/>
            <a:ext cx="7488832" cy="6715528"/>
            <a:chOff x="755576" y="110547"/>
            <a:chExt cx="7488832" cy="6715528"/>
          </a:xfrm>
        </p:grpSpPr>
        <p:pic>
          <p:nvPicPr>
            <p:cNvPr id="2253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110547"/>
              <a:ext cx="7488832" cy="6715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CasellaDiTesto 1"/>
            <p:cNvSpPr txBox="1"/>
            <p:nvPr/>
          </p:nvSpPr>
          <p:spPr>
            <a:xfrm>
              <a:off x="7452320" y="110547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2004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428402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80"/>
          <a:stretch/>
        </p:blipFill>
        <p:spPr bwMode="auto">
          <a:xfrm>
            <a:off x="143047" y="1196752"/>
            <a:ext cx="4583698" cy="378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098" y="1533366"/>
            <a:ext cx="3600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* SCISSIONE BINARIA</a:t>
            </a:r>
          </a:p>
          <a:p>
            <a:endParaRPr lang="it-IT" sz="2800" dirty="0">
              <a:solidFill>
                <a:srgbClr val="FF0000"/>
              </a:solidFill>
            </a:endParaRPr>
          </a:p>
          <a:p>
            <a:r>
              <a:rPr lang="it-IT" sz="2800" dirty="0" smtClean="0">
                <a:solidFill>
                  <a:srgbClr val="FF0000"/>
                </a:solidFill>
              </a:rPr>
              <a:t>* SCISSIONE MULTIPLA</a:t>
            </a:r>
          </a:p>
          <a:p>
            <a:endParaRPr lang="it-IT" sz="2800" dirty="0">
              <a:solidFill>
                <a:srgbClr val="FF0000"/>
              </a:solidFill>
            </a:endParaRPr>
          </a:p>
          <a:p>
            <a:r>
              <a:rPr lang="it-IT" sz="2800" dirty="0" smtClean="0">
                <a:solidFill>
                  <a:srgbClr val="FF0000"/>
                </a:solidFill>
              </a:rPr>
              <a:t>* GEMMAZIONE </a:t>
            </a:r>
          </a:p>
          <a:p>
            <a:endParaRPr lang="it-IT" sz="2800" dirty="0">
              <a:solidFill>
                <a:srgbClr val="FF0000"/>
              </a:solidFill>
            </a:endParaRPr>
          </a:p>
          <a:p>
            <a:r>
              <a:rPr lang="it-IT" sz="2800" dirty="0" smtClean="0">
                <a:solidFill>
                  <a:srgbClr val="FF0000"/>
                </a:solidFill>
              </a:rPr>
              <a:t>* FRAMMENTAZIONE</a:t>
            </a:r>
          </a:p>
        </p:txBody>
      </p:sp>
      <p:sp>
        <p:nvSpPr>
          <p:cNvPr id="3" name="Parentesi graffa aperta 2"/>
          <p:cNvSpPr/>
          <p:nvPr/>
        </p:nvSpPr>
        <p:spPr>
          <a:xfrm>
            <a:off x="4932040" y="1340768"/>
            <a:ext cx="648072" cy="3637756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323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2" t="10741" r="6004"/>
          <a:stretch/>
        </p:blipFill>
        <p:spPr bwMode="auto">
          <a:xfrm>
            <a:off x="323528" y="144016"/>
            <a:ext cx="4237365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8411109" y="641268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2004</a:t>
            </a:r>
            <a:endParaRPr lang="it-IT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6225"/>
            <a:ext cx="4371975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895" y="2924944"/>
            <a:ext cx="4042184" cy="1282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0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4" y="308503"/>
            <a:ext cx="9035824" cy="612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0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6057900" cy="340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08920"/>
            <a:ext cx="2981325" cy="369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51520" y="6381328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Anni ‘50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840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37"/>
            <a:ext cx="5152603" cy="6858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668344" y="6381311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(anche no!)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840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58" y="1268760"/>
            <a:ext cx="8064896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104754" y="116632"/>
            <a:ext cx="24753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>
                <a:solidFill>
                  <a:srgbClr val="FF0000"/>
                </a:solidFill>
              </a:rPr>
              <a:t>Clonazione</a:t>
            </a:r>
            <a:endParaRPr lang="it-IT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4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560" y="1916113"/>
            <a:ext cx="8088313" cy="28606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691680" y="476250"/>
            <a:ext cx="60245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i="1" dirty="0">
                <a:solidFill>
                  <a:srgbClr val="C32D2E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Fantastico</a:t>
            </a:r>
            <a:r>
              <a:rPr lang="it-IT" sz="2400" dirty="0">
                <a:solidFill>
                  <a:srgbClr val="C32D2E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esperimento di Spemann (1938)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39552" y="5751513"/>
            <a:ext cx="800576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dirty="0">
                <a:solidFill>
                  <a:srgbClr val="964305">
                    <a:lumMod val="75000"/>
                  </a:srgbClr>
                </a:solidFill>
                <a:latin typeface="Tahoma"/>
                <a:ea typeface="MS PGothic" charset="0"/>
                <a:cs typeface="Tahoma"/>
              </a:rPr>
              <a:t>Comprensione dei meccanismi cellulari della differenziazione cellulare</a:t>
            </a:r>
          </a:p>
        </p:txBody>
      </p:sp>
      <p:cxnSp>
        <p:nvCxnSpPr>
          <p:cNvPr id="6" name="Connettore 2 5"/>
          <p:cNvCxnSpPr/>
          <p:nvPr/>
        </p:nvCxnSpPr>
        <p:spPr>
          <a:xfrm flipV="1">
            <a:off x="6804248" y="3573016"/>
            <a:ext cx="288032" cy="1440160"/>
          </a:xfrm>
          <a:prstGeom prst="straightConnector1">
            <a:avLst/>
          </a:prstGeom>
          <a:ln w="317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5968346" y="5013176"/>
            <a:ext cx="167180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 smtClean="0"/>
              <a:t>Cloni tra di loro</a:t>
            </a:r>
          </a:p>
          <a:p>
            <a:r>
              <a:rPr lang="it-IT" dirty="0" smtClean="0"/>
              <a:t>Gemelli identici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840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3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60325"/>
            <a:ext cx="6273800" cy="6748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0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764704"/>
            <a:ext cx="841375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990113" y="623460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1960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354138" y="5919788"/>
            <a:ext cx="7466012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hangingPunct="1">
              <a:defRPr/>
            </a:pPr>
            <a:r>
              <a:rPr lang="it-IT" dirty="0">
                <a:solidFill>
                  <a:srgbClr val="C32D2E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 specializzazione cellulare e’ un processo reversibile</a:t>
            </a:r>
          </a:p>
        </p:txBody>
      </p:sp>
    </p:spTree>
    <p:extLst>
      <p:ext uri="{BB962C8B-B14F-4D97-AF65-F5344CB8AC3E}">
        <p14:creationId xmlns:p14="http://schemas.microsoft.com/office/powerpoint/2010/main" val="428402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230188"/>
            <a:ext cx="7419975" cy="640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0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683568" y="116632"/>
            <a:ext cx="72971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>
                <a:solidFill>
                  <a:srgbClr val="FF0000"/>
                </a:solidFill>
              </a:rPr>
              <a:t>Riproduzione asessuata: scissione </a:t>
            </a:r>
            <a:endParaRPr lang="it-IT" sz="4000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3" b="3179"/>
          <a:stretch/>
        </p:blipFill>
        <p:spPr bwMode="auto">
          <a:xfrm>
            <a:off x="0" y="896526"/>
            <a:ext cx="9144000" cy="57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74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 ytjk.tiff                                                      00034392Macintosh HD                   BC85B84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3175"/>
            <a:ext cx="78486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88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45024"/>
            <a:ext cx="4634880" cy="3089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4142"/>
            <a:ext cx="4836234" cy="3975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604838"/>
            <a:ext cx="7543800" cy="564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41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8127636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728" y="2132856"/>
            <a:ext cx="50673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228184" y="355236"/>
            <a:ext cx="1313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Vittoria</a:t>
            </a:r>
            <a:endParaRPr lang="it-IT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Connettore 2 4"/>
          <p:cNvCxnSpPr/>
          <p:nvPr/>
        </p:nvCxnSpPr>
        <p:spPr>
          <a:xfrm flipH="1">
            <a:off x="6372200" y="805354"/>
            <a:ext cx="309730" cy="391398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6923452" y="5028687"/>
            <a:ext cx="1088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Gloria</a:t>
            </a:r>
            <a:endParaRPr lang="it-IT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Connettore 2 9"/>
          <p:cNvCxnSpPr/>
          <p:nvPr/>
        </p:nvCxnSpPr>
        <p:spPr>
          <a:xfrm flipH="1" flipV="1">
            <a:off x="6317306" y="5011312"/>
            <a:ext cx="606146" cy="237052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8311745" y="645333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2004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8402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183755" y="116632"/>
            <a:ext cx="4836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>
                <a:solidFill>
                  <a:srgbClr val="FF0000"/>
                </a:solidFill>
              </a:rPr>
              <a:t>Riproduzione sessuata</a:t>
            </a:r>
            <a:endParaRPr lang="it-IT" sz="4000" dirty="0">
              <a:solidFill>
                <a:srgbClr val="FF0000"/>
              </a:solidFill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39" y="1556792"/>
            <a:ext cx="8254347" cy="3551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74839" y="6309320"/>
            <a:ext cx="5151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Marcello Mastroianni, Sofia Loren. Ieri oggi e domani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840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783039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23528" y="146767"/>
            <a:ext cx="37838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>
                <a:solidFill>
                  <a:srgbClr val="FF0000"/>
                </a:solidFill>
              </a:rPr>
              <a:t>- spermatogenesi</a:t>
            </a:r>
            <a:endParaRPr lang="it-IT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0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7356132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o 2"/>
          <p:cNvGrpSpPr/>
          <p:nvPr/>
        </p:nvGrpSpPr>
        <p:grpSpPr>
          <a:xfrm>
            <a:off x="476322" y="816641"/>
            <a:ext cx="8490704" cy="4401229"/>
            <a:chOff x="476322" y="816641"/>
            <a:chExt cx="8490704" cy="4401229"/>
          </a:xfrm>
        </p:grpSpPr>
        <p:pic>
          <p:nvPicPr>
            <p:cNvPr id="3789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322" y="816641"/>
              <a:ext cx="8490704" cy="4401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CasellaDiTesto 1"/>
            <p:cNvSpPr txBox="1"/>
            <p:nvPr/>
          </p:nvSpPr>
          <p:spPr>
            <a:xfrm>
              <a:off x="625731" y="940357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FF00"/>
                  </a:solidFill>
                </a:rPr>
                <a:t>Uomo</a:t>
              </a:r>
              <a:endParaRPr lang="it-IT" dirty="0">
                <a:solidFill>
                  <a:srgbClr val="FFFF00"/>
                </a:solidFill>
              </a:endParaRPr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8132336" y="934365"/>
              <a:ext cx="6418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FF00"/>
                  </a:solidFill>
                </a:rPr>
                <a:t>T</a:t>
              </a:r>
              <a:r>
                <a:rPr lang="it-IT" dirty="0" smtClean="0">
                  <a:solidFill>
                    <a:srgbClr val="FFFF00"/>
                  </a:solidFill>
                </a:rPr>
                <a:t>opo</a:t>
              </a:r>
              <a:endParaRPr lang="it-IT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02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133350"/>
            <a:ext cx="7913687" cy="658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0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3528" y="146767"/>
            <a:ext cx="23332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>
                <a:solidFill>
                  <a:srgbClr val="FF0000"/>
                </a:solidFill>
              </a:rPr>
              <a:t>- oogenesi</a:t>
            </a:r>
            <a:endParaRPr lang="it-IT" sz="4000" dirty="0">
              <a:solidFill>
                <a:srgbClr val="FF0000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047750"/>
            <a:ext cx="91059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0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08720"/>
            <a:ext cx="7199313" cy="545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23528" y="146767"/>
            <a:ext cx="34307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>
                <a:solidFill>
                  <a:srgbClr val="FF0000"/>
                </a:solidFill>
              </a:rPr>
              <a:t>- follicologenesi</a:t>
            </a:r>
            <a:endParaRPr lang="it-IT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0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29" y="603958"/>
            <a:ext cx="7786811" cy="6209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289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84" y="102564"/>
            <a:ext cx="8672769" cy="6669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637002" y="143054"/>
            <a:ext cx="32684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i="1" dirty="0" err="1" smtClean="0"/>
              <a:t>Paramecium</a:t>
            </a:r>
            <a:r>
              <a:rPr lang="it-IT" sz="2800" i="1" dirty="0" smtClean="0"/>
              <a:t> </a:t>
            </a:r>
            <a:r>
              <a:rPr lang="it-IT" sz="2800" i="1" dirty="0" err="1" smtClean="0"/>
              <a:t>bursaria</a:t>
            </a:r>
            <a:endParaRPr lang="it-IT" sz="2800" i="1" dirty="0" smtClean="0"/>
          </a:p>
          <a:p>
            <a:pPr algn="ctr"/>
            <a:r>
              <a:rPr lang="it-IT" sz="2800" dirty="0" smtClean="0"/>
              <a:t>(protozoo)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2840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52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0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2875"/>
            <a:ext cx="3340100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2" name="Picture 2" descr="C:\Users\ma.monti\Documents\Manu\FOTO EMBRIONI BELLISSIMI\11am 10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8" y="1198563"/>
            <a:ext cx="4751387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3" name="Picture 3" descr="C:\Users\ma.monti\Documents\Manu\FOTO EMBRIONI BELLISSIMI\10.40am 10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0" y="2781300"/>
            <a:ext cx="5267325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5888"/>
            <a:ext cx="3338512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4" name="Picture 4" descr="C:\Users\ma.monti\Documents\Manu\FOTO EMBRIONI BELLISSIMI\5.55pm 10X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2565400"/>
            <a:ext cx="504825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6" name="Picture 6" descr="C:\Users\ma.monti\Documents\Manu\FOTO EMBRIONI BELLISSIMI\5.59pm 10X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1" t="10410" r="27814" b="35402"/>
          <a:stretch>
            <a:fillRect/>
          </a:stretch>
        </p:blipFill>
        <p:spPr bwMode="auto">
          <a:xfrm>
            <a:off x="404813" y="238125"/>
            <a:ext cx="8772525" cy="61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48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713" y="1341438"/>
            <a:ext cx="3235325" cy="4860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asellaDiTesto 3"/>
          <p:cNvSpPr txBox="1"/>
          <p:nvPr/>
        </p:nvSpPr>
        <p:spPr>
          <a:xfrm>
            <a:off x="107504" y="188640"/>
            <a:ext cx="8928992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3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Prima fecondazione in vitro: 16 marzo 1780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988840"/>
            <a:ext cx="2322000" cy="30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8352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116013" y="188913"/>
            <a:ext cx="535447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…nell’uomo: 27 luglio 1978</a:t>
            </a:r>
          </a:p>
        </p:txBody>
      </p:sp>
      <p:pic>
        <p:nvPicPr>
          <p:cNvPr id="57347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359371"/>
            <a:ext cx="4886325" cy="27352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195736" y="4191471"/>
            <a:ext cx="232967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dirty="0">
                <a:solidFill>
                  <a:schemeClr val="accent3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Louise </a:t>
            </a:r>
            <a:r>
              <a:rPr lang="it-IT" sz="2400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Joy</a:t>
            </a:r>
            <a:r>
              <a:rPr lang="it-IT" sz="2400" dirty="0">
                <a:solidFill>
                  <a:schemeClr val="accent3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400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Brown</a:t>
            </a:r>
            <a:endParaRPr lang="it-IT" sz="2400" dirty="0">
              <a:solidFill>
                <a:schemeClr val="accent3">
                  <a:lumMod val="50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982753"/>
            <a:ext cx="3062012" cy="20334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CasellaDiTesto 9"/>
          <p:cNvSpPr txBox="1"/>
          <p:nvPr/>
        </p:nvSpPr>
        <p:spPr>
          <a:xfrm>
            <a:off x="5170711" y="6115050"/>
            <a:ext cx="374249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dirty="0">
                <a:solidFill>
                  <a:schemeClr val="accent3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Robert Edwards, Nobel 2010</a:t>
            </a:r>
          </a:p>
        </p:txBody>
      </p:sp>
    </p:spTree>
    <p:extLst>
      <p:ext uri="{BB962C8B-B14F-4D97-AF65-F5344CB8AC3E}">
        <p14:creationId xmlns:p14="http://schemas.microsoft.com/office/powerpoint/2010/main" val="312223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5223867" cy="5978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156176" y="1124744"/>
            <a:ext cx="2876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Anche i fiori si riproducono…</a:t>
            </a:r>
          </a:p>
          <a:p>
            <a:endParaRPr lang="it-IT" dirty="0"/>
          </a:p>
          <a:p>
            <a:r>
              <a:rPr lang="it-IT" dirty="0" smtClean="0"/>
              <a:t>            sessualmente!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60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23528" y="188640"/>
            <a:ext cx="5335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C’è chi è maschio, chi è femmina, chi tutti e due…</a:t>
            </a:r>
            <a:endParaRPr lang="it-IT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2466975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052736"/>
            <a:ext cx="2962275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082207" y="3070701"/>
            <a:ext cx="2763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dirty="0" smtClean="0"/>
              <a:t>Cernia- nasce femmina e dopo </a:t>
            </a:r>
          </a:p>
          <a:p>
            <a:pPr algn="ctr"/>
            <a:r>
              <a:rPr lang="it-IT" sz="1600" dirty="0" smtClean="0"/>
              <a:t>2 anni diventa maschio</a:t>
            </a:r>
            <a:endParaRPr lang="it-IT" sz="16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25816" y="3032085"/>
            <a:ext cx="25028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Chiocciola- Ermafrodita </a:t>
            </a:r>
          </a:p>
          <a:p>
            <a:r>
              <a:rPr lang="it-IT" sz="1600" dirty="0" smtClean="0"/>
              <a:t>insufficiente (ha comunque </a:t>
            </a:r>
          </a:p>
          <a:p>
            <a:r>
              <a:rPr lang="it-IT" sz="1600" dirty="0"/>
              <a:t>b</a:t>
            </a:r>
            <a:r>
              <a:rPr lang="it-IT" sz="1600" dirty="0" smtClean="0"/>
              <a:t>isogno di un compagno)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921" y="1074921"/>
            <a:ext cx="2962275" cy="1825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6287191" y="3070701"/>
            <a:ext cx="2690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dirty="0" smtClean="0"/>
              <a:t>Cirripedi- chi fa da sé, fa per… </a:t>
            </a:r>
          </a:p>
          <a:p>
            <a:pPr algn="ctr"/>
            <a:r>
              <a:rPr lang="it-IT" sz="1600" dirty="0" smtClean="0"/>
              <a:t>due!</a:t>
            </a:r>
            <a:endParaRPr lang="it-IT" sz="1600" dirty="0"/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247578"/>
            <a:ext cx="2962275" cy="1845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3141663" y="6095037"/>
            <a:ext cx="2644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dirty="0" smtClean="0"/>
              <a:t>Orata- nasce maschio e dopo </a:t>
            </a:r>
          </a:p>
          <a:p>
            <a:pPr algn="ctr"/>
            <a:r>
              <a:rPr lang="it-IT" sz="1600" dirty="0" smtClean="0"/>
              <a:t>diventa femmina</a:t>
            </a:r>
            <a:endParaRPr lang="it-IT" sz="1600" dirty="0"/>
          </a:p>
        </p:txBody>
      </p:sp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502" y="4247578"/>
            <a:ext cx="2950178" cy="1845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6114921" y="6093296"/>
            <a:ext cx="3093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l</a:t>
            </a:r>
            <a:r>
              <a:rPr lang="it-IT" sz="1600" dirty="0" smtClean="0"/>
              <a:t>abride uccello- maschio possiede un harem ma quando muore….</a:t>
            </a:r>
            <a:endParaRPr lang="it-IT" sz="1600" dirty="0"/>
          </a:p>
        </p:txBody>
      </p:sp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47578"/>
            <a:ext cx="2538983" cy="184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-4859" y="6093296"/>
            <a:ext cx="2764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dirty="0" smtClean="0"/>
              <a:t>Ostrica- nasce maschio e dopo </a:t>
            </a:r>
          </a:p>
          <a:p>
            <a:pPr algn="ctr"/>
            <a:r>
              <a:rPr lang="it-IT" sz="1600" dirty="0" smtClean="0"/>
              <a:t>diventa femmina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2840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8251370" cy="386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0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8447093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6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36"/>
          <a:stretch/>
        </p:blipFill>
        <p:spPr bwMode="auto">
          <a:xfrm>
            <a:off x="119365" y="1772816"/>
            <a:ext cx="898913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921951" y="116632"/>
            <a:ext cx="7106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>
                <a:solidFill>
                  <a:srgbClr val="FF0000"/>
                </a:solidFill>
              </a:rPr>
              <a:t>Scissione multipla (sporulazione) </a:t>
            </a:r>
            <a:endParaRPr lang="it-IT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60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8640"/>
            <a:ext cx="5922789" cy="6078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38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98"/>
          <a:stretch/>
        </p:blipFill>
        <p:spPr bwMode="auto">
          <a:xfrm>
            <a:off x="2483768" y="752510"/>
            <a:ext cx="4582960" cy="6072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987824" y="44624"/>
            <a:ext cx="29434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dirty="0" smtClean="0">
                <a:solidFill>
                  <a:srgbClr val="FF0000"/>
                </a:solidFill>
              </a:rPr>
              <a:t>Gemmazione</a:t>
            </a:r>
            <a:endParaRPr lang="it-IT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94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70453"/>
            <a:ext cx="3306663" cy="5621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139952" y="5590981"/>
            <a:ext cx="918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Hydra</a:t>
            </a:r>
            <a:endParaRPr lang="it-IT" dirty="0" smtClean="0"/>
          </a:p>
          <a:p>
            <a:r>
              <a:rPr lang="it-IT" dirty="0" smtClean="0"/>
              <a:t>(polipo)</a:t>
            </a:r>
            <a:endParaRPr lang="it-IT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13888"/>
            <a:ext cx="3291144" cy="5677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0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1335</TotalTime>
  <Words>300</Words>
  <Application>Microsoft Macintosh PowerPoint</Application>
  <PresentationFormat>Presentazione su schermo (4:3)</PresentationFormat>
  <Paragraphs>81</Paragraphs>
  <Slides>58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58</vt:i4>
      </vt:variant>
    </vt:vector>
  </HeadingPairs>
  <TitlesOfParts>
    <vt:vector size="66" baseType="lpstr">
      <vt:lpstr>Calibri</vt:lpstr>
      <vt:lpstr>MS PGothic</vt:lpstr>
      <vt:lpstr>Tahoma</vt:lpstr>
      <vt:lpstr>Times</vt:lpstr>
      <vt:lpstr>verdana</vt:lpstr>
      <vt:lpstr>verdana</vt:lpstr>
      <vt:lpstr>Arial</vt:lpstr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Monti Manuela</dc:creator>
  <cp:lastModifiedBy>Manuela Monti</cp:lastModifiedBy>
  <cp:revision>160</cp:revision>
  <dcterms:created xsi:type="dcterms:W3CDTF">2016-02-18T09:43:16Z</dcterms:created>
  <dcterms:modified xsi:type="dcterms:W3CDTF">2016-03-18T20:07:40Z</dcterms:modified>
</cp:coreProperties>
</file>